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309" r:id="rId5"/>
    <p:sldId id="314" r:id="rId6"/>
    <p:sldId id="315" r:id="rId7"/>
    <p:sldId id="311" r:id="rId8"/>
    <p:sldId id="312" r:id="rId9"/>
    <p:sldId id="310" r:id="rId10"/>
    <p:sldId id="307" r:id="rId11"/>
    <p:sldId id="316" r:id="rId12"/>
    <p:sldId id="273" r:id="rId13"/>
    <p:sldId id="266" r:id="rId14"/>
    <p:sldId id="267" r:id="rId15"/>
    <p:sldId id="268" r:id="rId16"/>
    <p:sldId id="317" r:id="rId17"/>
    <p:sldId id="318" r:id="rId18"/>
    <p:sldId id="319" r:id="rId19"/>
    <p:sldId id="323" r:id="rId20"/>
    <p:sldId id="308" r:id="rId21"/>
    <p:sldId id="274" r:id="rId22"/>
    <p:sldId id="275" r:id="rId23"/>
    <p:sldId id="276" r:id="rId24"/>
    <p:sldId id="277" r:id="rId25"/>
    <p:sldId id="320" r:id="rId26"/>
    <p:sldId id="324" r:id="rId27"/>
    <p:sldId id="278" r:id="rId28"/>
    <p:sldId id="279" r:id="rId29"/>
    <p:sldId id="280" r:id="rId30"/>
    <p:sldId id="281" r:id="rId31"/>
    <p:sldId id="282" r:id="rId32"/>
    <p:sldId id="283" r:id="rId33"/>
    <p:sldId id="284" r:id="rId34"/>
    <p:sldId id="321" r:id="rId35"/>
    <p:sldId id="286" r:id="rId36"/>
    <p:sldId id="287" r:id="rId37"/>
    <p:sldId id="288" r:id="rId38"/>
    <p:sldId id="289" r:id="rId39"/>
    <p:sldId id="290" r:id="rId40"/>
    <p:sldId id="291" r:id="rId41"/>
    <p:sldId id="322" r:id="rId42"/>
    <p:sldId id="292" r:id="rId43"/>
    <p:sldId id="294" r:id="rId44"/>
    <p:sldId id="295" r:id="rId45"/>
    <p:sldId id="296" r:id="rId46"/>
    <p:sldId id="299" r:id="rId4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808"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76830715"/>
      </p:ext>
    </p:extLst>
  </p:cSld>
  <p:clrMap bg1="lt1" tx1="dk1" bg2="lt2" tx2="dk2" accent1="accent1" accent2="accent2" accent3="accent3" accent4="accent4" accent5="accent5" accent6="accent6" hlink="hlink" folHlink="folHlink"/>
  <p:notesStyle>
    <a:lvl1pPr defTabSz="457200" latinLnBrk="0">
      <a:defRPr sz="2200">
        <a:latin typeface="Garamond"/>
        <a:ea typeface="Garamond"/>
        <a:cs typeface="Garamond"/>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aramond"/>
                <a:ea typeface="Garamond"/>
                <a:cs typeface="Garamond"/>
                <a:sym typeface="Gill Sans"/>
              </a:defRPr>
            </a:lvl1pPr>
          </a:lstStyle>
          <a:p>
            <a:r>
              <a:rPr dirty="0"/>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aramond"/>
                <a:ea typeface="Garamond"/>
                <a:cs typeface="Garamond"/>
                <a:sym typeface="Gill Sans"/>
              </a:defRPr>
            </a:lvl1pPr>
            <a:lvl2pPr marL="0" indent="0" algn="ctr">
              <a:lnSpc>
                <a:spcPct val="100000"/>
              </a:lnSpc>
              <a:buSzTx/>
              <a:buFontTx/>
              <a:buNone/>
              <a:defRPr sz="1800" b="0">
                <a:solidFill>
                  <a:srgbClr val="000000"/>
                </a:solidFill>
                <a:uFillTx/>
                <a:latin typeface="Garamond"/>
                <a:ea typeface="Garamond"/>
                <a:cs typeface="Garamond"/>
                <a:sym typeface="Gill Sans"/>
              </a:defRPr>
            </a:lvl2pPr>
            <a:lvl3pPr marL="0" indent="0" algn="ctr">
              <a:lnSpc>
                <a:spcPct val="100000"/>
              </a:lnSpc>
              <a:buSzTx/>
              <a:buFontTx/>
              <a:buNone/>
              <a:defRPr sz="1800" b="0">
                <a:solidFill>
                  <a:srgbClr val="000000"/>
                </a:solidFill>
                <a:uFillTx/>
                <a:latin typeface="Garamond"/>
                <a:ea typeface="Garamond"/>
                <a:cs typeface="Garamond"/>
                <a:sym typeface="Gill Sans"/>
              </a:defRPr>
            </a:lvl3pPr>
            <a:lvl4pPr marL="0" indent="0" algn="ctr">
              <a:lnSpc>
                <a:spcPct val="100000"/>
              </a:lnSpc>
              <a:buSzTx/>
              <a:buFontTx/>
              <a:buNone/>
              <a:defRPr sz="1800" b="0">
                <a:solidFill>
                  <a:srgbClr val="000000"/>
                </a:solidFill>
                <a:uFillTx/>
                <a:latin typeface="Garamond"/>
                <a:ea typeface="Garamond"/>
                <a:cs typeface="Garamond"/>
                <a:sym typeface="Gill Sans"/>
              </a:defRPr>
            </a:lvl4pPr>
            <a:lvl5pPr marL="0" indent="0" algn="ctr">
              <a:lnSpc>
                <a:spcPct val="100000"/>
              </a:lnSpc>
              <a:buSzTx/>
              <a:buFontTx/>
              <a:buNone/>
              <a:defRPr sz="1800" b="0">
                <a:solidFill>
                  <a:srgbClr val="000000"/>
                </a:solidFill>
                <a:uFillTx/>
                <a:latin typeface="Garamond"/>
                <a:ea typeface="Garamond"/>
                <a:cs typeface="Garamond"/>
                <a:sym typeface="Gill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1339" y="508829"/>
            <a:ext cx="371897" cy="353943"/>
          </a:xfrm>
          <a:prstGeom prst="rect">
            <a:avLst/>
          </a:prstGeom>
        </p:spPr>
        <p:txBody>
          <a:bodyPr lIns="0" tIns="0" rIns="0" bIns="0" anchor="ctr"/>
          <a:lstStyle>
            <a:lvl1pPr>
              <a:defRPr>
                <a:latin typeface="Garamond"/>
                <a:ea typeface="Garamond"/>
                <a:cs typeface="Garamond"/>
                <a:sym typeface="Trebuchet MS"/>
              </a:defRPr>
            </a:lvl1pPr>
          </a:lstStyle>
          <a:p>
            <a:fld id="{86CB4B4D-7CA3-9044-876B-883B54F8677D}" type="slidenum">
              <a:rPr lang="uk-UA" smtClean="0"/>
              <a:pPr/>
              <a:t>‹#›</a:t>
            </a:fld>
            <a:endParaRPr lang="uk-UA" dirty="0"/>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7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Super-charging</a:t>
            </a:r>
            <a:r>
              <a:rPr dirty="0" smtClean="0"/>
              <a:t> </a:t>
            </a:r>
            <a:r>
              <a:rPr dirty="0"/>
              <a:t>Decision </a:t>
            </a:r>
            <a:r>
              <a:rPr dirty="0" smtClean="0"/>
              <a:t>Trees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DecisionTreeRegressor</a:t>
            </a:r>
            <a:endParaRPr lang="en-US" dirty="0"/>
          </a:p>
        </p:txBody>
      </p:sp>
      <p:sp>
        <p:nvSpPr>
          <p:cNvPr id="3" name="Text Placeholder 2"/>
          <p:cNvSpPr>
            <a:spLocks noGrp="1"/>
          </p:cNvSpPr>
          <p:nvPr>
            <p:ph type="body" idx="1"/>
          </p:nvPr>
        </p:nvSpPr>
        <p:spPr/>
        <p:txBody>
          <a:bodyPr/>
          <a:lstStyle/>
          <a:p>
            <a:r>
              <a:rPr lang="en-US" b="0" dirty="0" smtClean="0"/>
              <a:t>Predict a number instead of a category</a:t>
            </a:r>
          </a:p>
          <a:p>
            <a:r>
              <a:rPr lang="en-US" b="0" dirty="0" smtClean="0"/>
              <a:t>Each node in the tree tries to break the data into the two categories with the smallest </a:t>
            </a:r>
            <a:r>
              <a:rPr lang="en-US" dirty="0" smtClean="0"/>
              <a:t>mean sample error</a:t>
            </a:r>
          </a:p>
          <a:p>
            <a:endParaRPr lang="en-US" b="0" dirty="0" smtClean="0"/>
          </a:p>
          <a:p>
            <a:endParaRPr lang="en-US" b="0" dirty="0"/>
          </a:p>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endParaRPr lang="en-US" b="0" dirty="0" smtClean="0">
              <a:latin typeface="Courier New"/>
              <a:cs typeface="Courier New"/>
            </a:endParaRPr>
          </a:p>
          <a:p>
            <a:pPr marL="40639" indent="0">
              <a:buNone/>
            </a:pPr>
            <a:r>
              <a:rPr lang="en-US" b="0" dirty="0" smtClean="0">
                <a:latin typeface="Courier New"/>
                <a:cs typeface="Courier New"/>
              </a:rPr>
              <a:t>DF = …</a:t>
            </a:r>
          </a:p>
          <a:p>
            <a:pPr marL="40639" indent="0">
              <a:buNone/>
            </a:pPr>
            <a:r>
              <a:rPr lang="en-US" b="0" dirty="0" smtClean="0">
                <a:latin typeface="Courier New"/>
                <a:cs typeface="Courier New"/>
              </a:rPr>
              <a:t>DTR = </a:t>
            </a:r>
            <a:r>
              <a:rPr lang="en-US" b="0" dirty="0" err="1" smtClean="0">
                <a:latin typeface="Courier New"/>
                <a:cs typeface="Courier New"/>
              </a:rPr>
              <a:t>sklearn.tree.</a:t>
            </a:r>
            <a:r>
              <a:rPr lang="en-US" dirty="0" err="1" smtClean="0">
                <a:latin typeface="Courier New"/>
                <a:cs typeface="Courier New"/>
              </a:rPr>
              <a:t>DecisionTreeRegressor</a:t>
            </a:r>
            <a:r>
              <a:rPr lang="en-US" b="0" dirty="0" smtClean="0">
                <a:latin typeface="Courier New"/>
                <a:cs typeface="Courier New"/>
              </a:rPr>
              <a:t>(</a:t>
            </a:r>
            <a:r>
              <a:rPr lang="en-US" b="0" dirty="0" err="1" smtClean="0">
                <a:latin typeface="Courier New"/>
                <a:cs typeface="Courier New"/>
              </a:rPr>
              <a:t>max_depth</a:t>
            </a:r>
            <a:r>
              <a:rPr lang="en-US" b="0" dirty="0" smtClean="0">
                <a:latin typeface="Courier New"/>
                <a:cs typeface="Courier New"/>
              </a:rPr>
              <a:t>=3)</a:t>
            </a:r>
          </a:p>
          <a:p>
            <a:pPr marL="40639" indent="0">
              <a:buNone/>
            </a:pPr>
            <a:r>
              <a:rPr lang="en-US" b="0" dirty="0" err="1" smtClean="0">
                <a:latin typeface="Courier New"/>
                <a:cs typeface="Courier New"/>
              </a:rPr>
              <a:t>DTR.fit</a:t>
            </a:r>
            <a:r>
              <a:rPr lang="en-US" b="0" dirty="0" smtClean="0">
                <a:latin typeface="Courier New"/>
                <a:cs typeface="Courier New"/>
              </a:rPr>
              <a:t>(DF[col1, col2,…], </a:t>
            </a:r>
            <a:r>
              <a:rPr lang="en-US" b="0" dirty="0" err="1" smtClean="0">
                <a:latin typeface="Courier New"/>
                <a:cs typeface="Courier New"/>
              </a:rPr>
              <a:t>DF.numeric_column</a:t>
            </a:r>
            <a:r>
              <a:rPr lang="en-US" b="0" dirty="0" smtClean="0">
                <a:latin typeface="Courier New"/>
                <a:cs typeface="Courier New"/>
              </a:rPr>
              <a:t>)</a:t>
            </a:r>
          </a:p>
          <a:p>
            <a:pPr marL="40639" indent="0">
              <a:buNone/>
            </a:pPr>
            <a:r>
              <a:rPr lang="en-US" b="0" dirty="0" err="1" smtClean="0">
                <a:latin typeface="Courier New"/>
                <a:cs typeface="Courier New"/>
              </a:rPr>
              <a:t>DTR.predict</a:t>
            </a:r>
            <a:r>
              <a:rPr lang="en-US" b="0" dirty="0" smtClean="0">
                <a:latin typeface="Courier New"/>
                <a:cs typeface="Courier New"/>
              </a:rPr>
              <a:t>(…)</a:t>
            </a:r>
          </a:p>
          <a:p>
            <a:pPr marL="40639" indent="0">
              <a:buNone/>
            </a:pPr>
            <a:endParaRPr lang="en-US" b="0" dirty="0" smtClean="0">
              <a:latin typeface="Courier New"/>
              <a:cs typeface="Courier New"/>
            </a:endParaRPr>
          </a:p>
          <a:p>
            <a:pPr marL="40639" indent="0">
              <a:buNone/>
            </a:pPr>
            <a:r>
              <a:rPr lang="en-US" b="0" dirty="0" err="1">
                <a:latin typeface="Courier New"/>
                <a:cs typeface="Courier New"/>
              </a:rPr>
              <a:t>s</a:t>
            </a:r>
            <a:r>
              <a:rPr lang="en-US" b="0" dirty="0" err="1" smtClean="0">
                <a:latin typeface="Courier New"/>
                <a:cs typeface="Courier New"/>
              </a:rPr>
              <a:t>klearn.tree.export_graphviz</a:t>
            </a:r>
            <a:r>
              <a:rPr lang="en-US" b="0" dirty="0" smtClean="0">
                <a:latin typeface="Courier New"/>
                <a:cs typeface="Courier New"/>
              </a:rPr>
              <a:t>(DTR, </a:t>
            </a:r>
            <a:r>
              <a:rPr lang="en-US" b="0" dirty="0" err="1" smtClean="0">
                <a:latin typeface="Courier New"/>
                <a:cs typeface="Courier New"/>
              </a:rPr>
              <a:t>out_file</a:t>
            </a:r>
            <a:r>
              <a:rPr lang="en-US" b="0" dirty="0" smtClean="0">
                <a:latin typeface="Courier New"/>
                <a:cs typeface="Courier New"/>
              </a:rPr>
              <a:t>=…, 							  features=[col1, col2, …])</a:t>
            </a:r>
            <a:endParaRPr lang="en-US" b="0" dirty="0">
              <a:latin typeface="Courier New"/>
              <a:cs typeface="Courier New"/>
            </a:endParaRPr>
          </a:p>
        </p:txBody>
      </p:sp>
    </p:spTree>
    <p:extLst>
      <p:ext uri="{BB962C8B-B14F-4D97-AF65-F5344CB8AC3E}">
        <p14:creationId xmlns:p14="http://schemas.microsoft.com/office/powerpoint/2010/main" val="253633871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of course, you would use </a:t>
            </a:r>
            <a:r>
              <a:rPr lang="en-US" dirty="0" err="1" smtClean="0"/>
              <a:t>GridSearchCV</a:t>
            </a:r>
            <a:endParaRPr lang="en-US" dirty="0"/>
          </a:p>
        </p:txBody>
      </p:sp>
      <p:sp>
        <p:nvSpPr>
          <p:cNvPr id="3" name="Text Placeholder 2"/>
          <p:cNvSpPr>
            <a:spLocks noGrp="1"/>
          </p:cNvSpPr>
          <p:nvPr>
            <p:ph type="body" idx="1"/>
          </p:nvPr>
        </p:nvSpPr>
        <p:spPr/>
        <p:txBody>
          <a:bodyPr/>
          <a:lstStyle/>
          <a:p>
            <a:r>
              <a:rPr lang="en-US" dirty="0" smtClean="0"/>
              <a:t>The scoring parameter for a regression is usually ‘</a:t>
            </a:r>
            <a:r>
              <a:rPr lang="en-US" dirty="0" err="1" smtClean="0"/>
              <a:t>mean_squared_error</a:t>
            </a:r>
            <a:r>
              <a:rPr lang="en-US" dirty="0" smtClean="0"/>
              <a:t>’</a:t>
            </a:r>
          </a:p>
          <a:p>
            <a:r>
              <a:rPr lang="en-US" dirty="0" smtClean="0"/>
              <a:t>Only one criterion is available (‘</a:t>
            </a:r>
            <a:r>
              <a:rPr lang="en-US" dirty="0" err="1" smtClean="0"/>
              <a:t>mse</a:t>
            </a:r>
            <a:r>
              <a:rPr lang="en-US" dirty="0" smtClean="0"/>
              <a:t>’)</a:t>
            </a:r>
          </a:p>
          <a:p>
            <a:r>
              <a:rPr lang="en-US" dirty="0" smtClean="0"/>
              <a:t>Can still use </a:t>
            </a:r>
            <a:r>
              <a:rPr lang="en-US" dirty="0" err="1" smtClean="0"/>
              <a:t>max_features</a:t>
            </a:r>
            <a:endParaRPr lang="en-US" dirty="0" smtClean="0"/>
          </a:p>
          <a:p>
            <a:pPr marL="40639" indent="0">
              <a:buNone/>
            </a:pPr>
            <a:endParaRPr lang="en-US" dirty="0"/>
          </a:p>
          <a:p>
            <a:endParaRPr lang="en-US" dirty="0" smtClean="0"/>
          </a:p>
          <a:p>
            <a:pPr marL="40639" indent="0">
              <a:buNone/>
            </a:pPr>
            <a:r>
              <a:rPr lang="en-US" b="0" dirty="0" err="1">
                <a:latin typeface="Courier New"/>
                <a:cs typeface="Courier New"/>
              </a:rPr>
              <a:t>p</a:t>
            </a:r>
            <a:r>
              <a:rPr lang="en-US" b="0" dirty="0" err="1" smtClean="0">
                <a:latin typeface="Courier New"/>
                <a:cs typeface="Courier New"/>
              </a:rPr>
              <a:t>arams</a:t>
            </a:r>
            <a:r>
              <a:rPr lang="en-US" b="0" dirty="0" smtClean="0">
                <a:latin typeface="Courier New"/>
                <a:cs typeface="Courier New"/>
              </a:rPr>
              <a:t> = {‘</a:t>
            </a:r>
            <a:r>
              <a:rPr lang="en-US" b="0" dirty="0" err="1" smtClean="0">
                <a:latin typeface="Courier New"/>
                <a:cs typeface="Courier New"/>
              </a:rPr>
              <a:t>max_depth</a:t>
            </a:r>
            <a:r>
              <a:rPr lang="en-US" b="0" dirty="0" smtClean="0">
                <a:latin typeface="Courier New"/>
                <a:cs typeface="Courier New"/>
              </a:rPr>
              <a:t>’: range(1,20)}</a:t>
            </a:r>
          </a:p>
          <a:p>
            <a:pPr marL="40639" indent="0">
              <a:buNone/>
            </a:pPr>
            <a:r>
              <a:rPr lang="en-US" b="0" dirty="0" err="1" smtClean="0">
                <a:latin typeface="Courier New"/>
                <a:cs typeface="Courier New"/>
              </a:rPr>
              <a:t>brute_force</a:t>
            </a:r>
            <a:r>
              <a:rPr lang="en-US" b="0" dirty="0" smtClean="0">
                <a:latin typeface="Courier New"/>
                <a:cs typeface="Courier New"/>
              </a:rPr>
              <a:t> </a:t>
            </a:r>
            <a:r>
              <a:rPr lang="en-US" b="0" dirty="0">
                <a:latin typeface="Courier New"/>
                <a:cs typeface="Courier New"/>
              </a:rPr>
              <a:t>= </a:t>
            </a:r>
            <a:r>
              <a:rPr lang="en-US" b="0" dirty="0" err="1" smtClean="0">
                <a:latin typeface="Courier New"/>
                <a:cs typeface="Courier New"/>
              </a:rPr>
              <a:t>GridSearchCV</a:t>
            </a:r>
            <a:r>
              <a:rPr lang="en-US" b="0" dirty="0" smtClean="0">
                <a:latin typeface="Courier New"/>
                <a:cs typeface="Courier New"/>
              </a:rPr>
              <a:t>(DTR, </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a:t>
            </a:r>
            <a:r>
              <a:rPr lang="en-US" b="0" dirty="0">
                <a:latin typeface="Courier New"/>
                <a:cs typeface="Courier New"/>
              </a:rPr>
              <a:t>=6</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scoring</a:t>
            </a:r>
            <a:r>
              <a:rPr lang="en-US" b="0" dirty="0">
                <a:latin typeface="Courier New"/>
                <a:cs typeface="Courier New"/>
              </a:rPr>
              <a:t>='</a:t>
            </a:r>
            <a:r>
              <a:rPr lang="en-US" b="0" dirty="0" err="1">
                <a:latin typeface="Courier New"/>
                <a:cs typeface="Courier New"/>
              </a:rPr>
              <a:t>mean_squared_error</a:t>
            </a:r>
            <a:r>
              <a:rPr lang="en-US" b="0" dirty="0">
                <a:latin typeface="Courier New"/>
                <a:cs typeface="Courier New"/>
              </a:rPr>
              <a:t>')</a:t>
            </a:r>
          </a:p>
        </p:txBody>
      </p:sp>
    </p:spTree>
    <p:extLst>
      <p:ext uri="{BB962C8B-B14F-4D97-AF65-F5344CB8AC3E}">
        <p14:creationId xmlns:p14="http://schemas.microsoft.com/office/powerpoint/2010/main" val="47272578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How do we improve decision trees?</a:t>
            </a:r>
            <a:endParaRPr dirty="0"/>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6" name="Shape 23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37" name="Shape 237"/>
          <p:cNvSpPr>
            <a:spLocks noGrp="1"/>
          </p:cNvSpPr>
          <p:nvPr>
            <p:ph type="title"/>
          </p:nvPr>
        </p:nvSpPr>
        <p:spPr>
          <a:prstGeom prst="rect">
            <a:avLst/>
          </a:prstGeom>
        </p:spPr>
        <p:txBody>
          <a:bodyPr/>
          <a:lstStyle/>
          <a:p>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4" name="Shape 24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45" name="Shape 245"/>
          <p:cNvSpPr>
            <a:spLocks noGrp="1"/>
          </p:cNvSpPr>
          <p:nvPr>
            <p:ph type="title"/>
          </p:nvPr>
        </p:nvSpPr>
        <p:spPr>
          <a:prstGeom prst="rect">
            <a:avLst/>
          </a:prstGeom>
        </p:spPr>
        <p:txBody>
          <a:bodyPr/>
          <a:lstStyle/>
          <a:p>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4" name="Shape 2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5" name="Shape 255"/>
          <p:cNvSpPr>
            <a:spLocks noGrp="1"/>
          </p:cNvSpPr>
          <p:nvPr>
            <p:ph type="title"/>
          </p:nvPr>
        </p:nvSpPr>
        <p:spPr>
          <a:prstGeom prst="rect">
            <a:avLst/>
          </a:prstGeom>
        </p:spPr>
        <p:txBody>
          <a:bodyPr/>
          <a:lstStyle/>
          <a:p>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ENSEMBLING</a:t>
            </a:r>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907541071"/>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3" name="Shape 27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74" name="Shape 274"/>
          <p:cNvSpPr>
            <a:spLocks noGrp="1"/>
          </p:cNvSpPr>
          <p:nvPr>
            <p:ph type="title"/>
          </p:nvPr>
        </p:nvSpPr>
        <p:spPr>
          <a:prstGeom prst="rect">
            <a:avLst/>
          </a:prstGeom>
        </p:spPr>
        <p:txBody>
          <a:bodyPr/>
          <a:lstStyle/>
          <a:p>
            <a:r>
              <a:t>ENSEMBLE MODELS</a:t>
            </a:r>
          </a:p>
        </p:txBody>
      </p:sp>
      <p:sp>
        <p:nvSpPr>
          <p:cNvPr id="275" name="Shape 275"/>
          <p:cNvSpPr>
            <a:spLocks noGrp="1"/>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endParaRPr/>
          </a:p>
          <a:p>
            <a:pPr marL="0" indent="0">
              <a:spcBef>
                <a:spcPts val="1200"/>
              </a:spcBef>
              <a:buSzTx/>
              <a:buFontTx/>
              <a:buNone/>
            </a:pPr>
            <a:r>
              <a:t>For classification problems, the combination is often done by majority vote. </a:t>
            </a:r>
          </a:p>
          <a:p>
            <a:pPr marL="0" indent="0">
              <a:spcBef>
                <a:spcPts val="1200"/>
              </a:spcBef>
              <a:buSzTx/>
              <a:buFontTx/>
              <a:buNone/>
            </a:pPr>
            <a:endParaRPr/>
          </a:p>
          <a:p>
            <a:pPr marL="0" indent="0">
              <a:spcBef>
                <a:spcPts val="1200"/>
              </a:spcBef>
              <a:buSzTx/>
              <a:buFontTx/>
              <a:buNone/>
            </a:pPr>
            <a:r>
              <a:t>For regression problems, the combination is often done by taking an average of the predictions.</a:t>
            </a:r>
          </a:p>
        </p:txBody>
      </p:sp>
    </p:spTree>
    <p:extLst>
      <p:ext uri="{BB962C8B-B14F-4D97-AF65-F5344CB8AC3E}">
        <p14:creationId xmlns:p14="http://schemas.microsoft.com/office/powerpoint/2010/main" val="1435819020"/>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8" name="Shape 28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9" name="Shape 289"/>
          <p:cNvSpPr>
            <a:spLocks noGrp="1"/>
          </p:cNvSpPr>
          <p:nvPr>
            <p:ph type="title"/>
          </p:nvPr>
        </p:nvSpPr>
        <p:spPr>
          <a:prstGeom prst="rect">
            <a:avLst/>
          </a:prstGeom>
        </p:spPr>
        <p:txBody>
          <a:bodyPr/>
          <a:lstStyle/>
          <a:p>
            <a:r>
              <a:t>ENSEMBLE MODELS - WHEN DO THEY WORK?</a:t>
            </a:r>
          </a:p>
        </p:txBody>
      </p:sp>
      <p:sp>
        <p:nvSpPr>
          <p:cNvPr id="290" name="Shape 290"/>
          <p:cNvSpPr>
            <a:spLocks noGrp="1"/>
          </p:cNvSpPr>
          <p:nvPr>
            <p:ph type="body" idx="1"/>
          </p:nvPr>
        </p:nvSpPr>
        <p:spPr>
          <a:prstGeom prst="rect">
            <a:avLst/>
          </a:prstGeom>
        </p:spPr>
        <p:txBody>
          <a:bodyPr/>
          <a:lstStyle/>
          <a:p>
            <a:pPr marL="0" indent="0">
              <a:spcBef>
                <a:spcPts val="1200"/>
              </a:spcBef>
              <a:buSzTx/>
              <a:buFontTx/>
              <a:buNone/>
            </a:pPr>
            <a:r>
              <a:rPr dirty="0"/>
              <a:t>For ensembling to work well, the individual models must meet two conditions:</a:t>
            </a:r>
          </a:p>
          <a:p>
            <a:pPr marL="0" indent="0">
              <a:spcBef>
                <a:spcPts val="1200"/>
              </a:spcBef>
              <a:buSzTx/>
              <a:buFontTx/>
              <a:buNone/>
            </a:pPr>
            <a:endParaRPr dirty="0"/>
          </a:p>
          <a:p>
            <a:pPr>
              <a:spcBef>
                <a:spcPts val="1200"/>
              </a:spcBef>
            </a:pPr>
            <a:r>
              <a:rPr dirty="0"/>
              <a:t>Models should be accurate (they must outperform random guessing)</a:t>
            </a:r>
          </a:p>
          <a:p>
            <a:pPr>
              <a:spcBef>
                <a:spcPts val="1200"/>
              </a:spcBef>
            </a:pPr>
            <a:r>
              <a:rPr dirty="0"/>
              <a:t>Models should be independent (their predictions are not correlated with one another)</a:t>
            </a:r>
          </a:p>
        </p:txBody>
      </p:sp>
    </p:spTree>
    <p:extLst>
      <p:ext uri="{BB962C8B-B14F-4D97-AF65-F5344CB8AC3E}">
        <p14:creationId xmlns:p14="http://schemas.microsoft.com/office/powerpoint/2010/main" val="413314815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Some examples</a:t>
            </a:r>
            <a:endParaRPr lang="en-US" dirty="0"/>
          </a:p>
        </p:txBody>
      </p:sp>
      <p:sp>
        <p:nvSpPr>
          <p:cNvPr id="3" name="Text Placeholder 2"/>
          <p:cNvSpPr>
            <a:spLocks noGrp="1"/>
          </p:cNvSpPr>
          <p:nvPr>
            <p:ph type="body" idx="1"/>
          </p:nvPr>
        </p:nvSpPr>
        <p:spPr/>
        <p:txBody>
          <a:bodyPr/>
          <a:lstStyle/>
          <a:p>
            <a:r>
              <a:rPr lang="en-US" dirty="0" smtClean="0"/>
              <a:t>You run a journalism / fiction site. What makes some website content evergreen (always interesting)?</a:t>
            </a:r>
          </a:p>
          <a:p>
            <a:r>
              <a:rPr lang="en-US" dirty="0" smtClean="0"/>
              <a:t>What makes a house valuable on </a:t>
            </a:r>
            <a:r>
              <a:rPr lang="en-US" dirty="0" err="1" smtClean="0"/>
              <a:t>AirBNB</a:t>
            </a:r>
            <a:r>
              <a:rPr lang="en-US" dirty="0" smtClean="0"/>
              <a:t>?</a:t>
            </a:r>
          </a:p>
          <a:p>
            <a:r>
              <a:rPr lang="en-US" dirty="0" smtClean="0"/>
              <a:t>When will my mining truck break down?</a:t>
            </a:r>
          </a:p>
          <a:p>
            <a:endParaRPr lang="en-US" dirty="0" smtClean="0"/>
          </a:p>
          <a:p>
            <a:endParaRPr lang="en-US" dirty="0"/>
          </a:p>
        </p:txBody>
      </p:sp>
    </p:spTree>
    <p:extLst>
      <p:ext uri="{BB962C8B-B14F-4D97-AF65-F5344CB8AC3E}">
        <p14:creationId xmlns:p14="http://schemas.microsoft.com/office/powerpoint/2010/main" val="4122024897"/>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8" name="Shape 17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79" name="Shape 179"/>
          <p:cNvSpPr>
            <a:spLocks noGrp="1"/>
          </p:cNvSpPr>
          <p:nvPr>
            <p:ph type="title"/>
          </p:nvPr>
        </p:nvSpPr>
        <p:spPr>
          <a:prstGeom prst="rect">
            <a:avLst/>
          </a:prstGeom>
        </p:spPr>
        <p:txBody>
          <a:bodyPr/>
          <a:lstStyle/>
          <a:p>
            <a:r>
              <a:t>AGENDA</a:t>
            </a:r>
          </a:p>
        </p:txBody>
      </p:sp>
      <p:sp>
        <p:nvSpPr>
          <p:cNvPr id="180" name="Shape 180"/>
          <p:cNvSpPr>
            <a:spLocks noGrp="1"/>
          </p:cNvSpPr>
          <p:nvPr>
            <p:ph type="body" idx="1"/>
          </p:nvPr>
        </p:nvSpPr>
        <p:spPr>
          <a:prstGeom prst="rect">
            <a:avLst/>
          </a:prstGeom>
        </p:spPr>
        <p:txBody>
          <a:bodyPr/>
          <a:lstStyle/>
          <a:p>
            <a:pPr marL="0" indent="0">
              <a:buSzPct val="100000"/>
              <a:buNone/>
            </a:pPr>
            <a:endParaRPr dirty="0"/>
          </a:p>
          <a:p>
            <a:pPr marL="352777" indent="-352777">
              <a:buSzPct val="100000"/>
              <a:buFontTx/>
              <a:buAutoNum type="arabicPeriod"/>
            </a:pPr>
            <a:r>
              <a:rPr lang="en-AU" dirty="0" smtClean="0"/>
              <a:t>One-hot encoding</a:t>
            </a:r>
          </a:p>
          <a:p>
            <a:pPr marL="352777" indent="-352777">
              <a:buSzPct val="100000"/>
              <a:buFontTx/>
              <a:buAutoNum type="arabicPeriod"/>
            </a:pPr>
            <a:r>
              <a:rPr dirty="0" smtClean="0"/>
              <a:t>Decision </a:t>
            </a:r>
            <a:r>
              <a:rPr dirty="0" smtClean="0"/>
              <a:t>Tree</a:t>
            </a:r>
            <a:r>
              <a:rPr lang="en-AU" dirty="0" smtClean="0"/>
              <a:t> Regression</a:t>
            </a:r>
          </a:p>
          <a:p>
            <a:pPr marL="352777" indent="-352777">
              <a:buSzPct val="100000"/>
              <a:buFontTx/>
              <a:buAutoNum type="arabicPeriod"/>
            </a:pPr>
            <a:r>
              <a:rPr lang="en-AU" dirty="0" smtClean="0"/>
              <a:t>Bagging</a:t>
            </a:r>
            <a:endParaRPr dirty="0"/>
          </a:p>
          <a:p>
            <a:pPr marL="352777" indent="-352777">
              <a:buSzPct val="100000"/>
              <a:buFontTx/>
              <a:buAutoNum type="arabicPeriod"/>
            </a:pPr>
            <a:r>
              <a:rPr dirty="0"/>
              <a:t>Ensembling</a:t>
            </a:r>
          </a:p>
          <a:p>
            <a:pPr marL="352777" indent="-352777">
              <a:buSzPct val="100000"/>
              <a:buFontTx/>
              <a:buAutoNum type="arabicPeriod"/>
            </a:pPr>
            <a:r>
              <a:rPr dirty="0" smtClean="0"/>
              <a:t>Random </a:t>
            </a:r>
            <a:r>
              <a:rPr dirty="0"/>
              <a:t>Forest</a:t>
            </a:r>
          </a:p>
          <a:p>
            <a:pPr marL="352777" indent="-352777">
              <a:buSzPct val="100000"/>
              <a:buFontTx/>
              <a:buAutoNum type="arabicPeriod"/>
            </a:pPr>
            <a:r>
              <a:rPr dirty="0"/>
              <a:t>Boosting</a:t>
            </a:r>
          </a:p>
          <a:p>
            <a:pPr marL="352777" indent="-352777">
              <a:buSzPct val="100000"/>
              <a:buFontTx/>
              <a:buAutoNum type="arabicPeriod"/>
            </a:pPr>
            <a:r>
              <a:rPr dirty="0"/>
              <a:t>Lab</a:t>
            </a:r>
          </a:p>
          <a:p>
            <a:pPr marL="352777" indent="-352777">
              <a:buSzPct val="100000"/>
              <a:buFontTx/>
              <a:buAutoNum type="arabicPeriod"/>
            </a:pPr>
            <a:r>
              <a:rPr dirty="0"/>
              <a:t>Other Uses</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BAGGING</a:t>
            </a: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963809288"/>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1" name="Shape 30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02" name="Shape 302"/>
          <p:cNvSpPr>
            <a:spLocks noGrp="1"/>
          </p:cNvSpPr>
          <p:nvPr>
            <p:ph type="title"/>
          </p:nvPr>
        </p:nvSpPr>
        <p:spPr>
          <a:prstGeom prst="rect">
            <a:avLst/>
          </a:prstGeom>
        </p:spPr>
        <p:txBody>
          <a:bodyPr/>
          <a:lstStyle/>
          <a:p>
            <a:r>
              <a:t>BOOTSTRAP &amp; BAGGING</a:t>
            </a:r>
          </a:p>
        </p:txBody>
      </p:sp>
      <p:sp>
        <p:nvSpPr>
          <p:cNvPr id="303" name="Shape 303"/>
          <p:cNvSpPr>
            <a:spLocks noGrp="1"/>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9" name="Shape 309"/>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10" name="Shape 310"/>
          <p:cNvSpPr>
            <a:spLocks noGrp="1"/>
          </p:cNvSpPr>
          <p:nvPr>
            <p:ph type="title"/>
          </p:nvPr>
        </p:nvSpPr>
        <p:spPr>
          <a:prstGeom prst="rect">
            <a:avLst/>
          </a:prstGeom>
        </p:spPr>
        <p:txBody>
          <a:bodyPr/>
          <a:lstStyle/>
          <a:p>
            <a:r>
              <a:t>BAGGING</a:t>
            </a:r>
          </a:p>
        </p:txBody>
      </p:sp>
      <p:sp>
        <p:nvSpPr>
          <p:cNvPr id="311" name="Shape 311"/>
          <p:cNvSpPr>
            <a:spLocks noGrp="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endParaRPr/>
          </a:p>
          <a:p>
            <a:pPr marL="352777" indent="-352777">
              <a:spcBef>
                <a:spcPts val="1200"/>
              </a:spcBef>
              <a:buSzPct val="100000"/>
              <a:buFontTx/>
              <a:buAutoNum type="arabicPeriod"/>
            </a:pPr>
            <a:r>
              <a:t>Take repeated bootstrap samples (random samples with replacement) from the training data set</a:t>
            </a:r>
          </a:p>
          <a:p>
            <a:pPr marL="352777" indent="-352777">
              <a:spcBef>
                <a:spcPts val="1200"/>
              </a:spcBef>
              <a:buSzPct val="100000"/>
              <a:buFontTx/>
              <a:buAutoNum type="arabicPeriod"/>
            </a:pPr>
            <a:r>
              <a:t>Train our method on each bootstrapped training set and make predictions</a:t>
            </a:r>
          </a:p>
          <a:p>
            <a:pPr marL="352777" indent="-352777">
              <a:spcBef>
                <a:spcPts val="1200"/>
              </a:spcBef>
              <a:buSzPct val="100000"/>
              <a:buFontTx/>
              <a:buAutoNum type="arabicPeriod"/>
            </a:pPr>
            <a:r>
              <a:t>Average the predictions</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7" name="Shape 31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18" name="Shape 318"/>
          <p:cNvSpPr>
            <a:spLocks noGrp="1"/>
          </p:cNvSpPr>
          <p:nvPr>
            <p:ph type="title"/>
          </p:nvPr>
        </p:nvSpPr>
        <p:spPr>
          <a:prstGeom prst="rect">
            <a:avLst/>
          </a:prstGeom>
        </p:spPr>
        <p:txBody>
          <a:bodyPr/>
          <a:lstStyle/>
          <a:p>
            <a:r>
              <a:t>BAGGING</a:t>
            </a:r>
          </a:p>
        </p:txBody>
      </p:sp>
      <p:sp>
        <p:nvSpPr>
          <p:cNvPr id="319" name="Shape 319"/>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5" name="Shape 32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26" name="Shape 326"/>
          <p:cNvSpPr>
            <a:spLocks noGrp="1"/>
          </p:cNvSpPr>
          <p:nvPr>
            <p:ph type="title"/>
          </p:nvPr>
        </p:nvSpPr>
        <p:spPr>
          <a:prstGeom prst="rect">
            <a:avLst/>
          </a:prstGeom>
        </p:spPr>
        <p:txBody>
          <a:bodyPr/>
          <a:lstStyle/>
          <a:p>
            <a:r>
              <a:t>BAGGING</a:t>
            </a:r>
          </a:p>
        </p:txBody>
      </p:sp>
      <p:sp>
        <p:nvSpPr>
          <p:cNvPr id="327" name="Shape 327"/>
          <p:cNvSpPr>
            <a:spLocks noGrp="1"/>
          </p:cNvSpPr>
          <p:nvPr>
            <p:ph type="body" idx="1"/>
          </p:nvPr>
        </p:nvSpPr>
        <p:spPr>
          <a:prstGeom prst="rect">
            <a:avLst/>
          </a:prstGeom>
        </p:spPr>
        <p:txBody>
          <a:bodyPr/>
          <a:lstStyle/>
          <a:p>
            <a:pPr marL="0" indent="0">
              <a:spcBef>
                <a:spcPts val="1200"/>
              </a:spcBef>
              <a:buSzTx/>
              <a:buFontTx/>
              <a:buNone/>
            </a:pPr>
            <a:r>
              <a:rPr dirty="0"/>
              <a:t>Specifically to Decision Trees</a:t>
            </a:r>
          </a:p>
          <a:p>
            <a:pPr marL="0" indent="0">
              <a:spcBef>
                <a:spcPts val="1200"/>
              </a:spcBef>
              <a:buSzTx/>
              <a:buFontTx/>
              <a:buNone/>
            </a:pPr>
            <a:endParaRPr dirty="0"/>
          </a:p>
          <a:p>
            <a:pPr marL="352777" indent="-352777">
              <a:spcBef>
                <a:spcPts val="1200"/>
              </a:spcBef>
              <a:buSzPct val="100000"/>
              <a:buFontTx/>
              <a:buAutoNum type="arabicPeriod"/>
            </a:pPr>
            <a:r>
              <a:rPr dirty="0"/>
              <a:t>Grow B regression trees using B bootstrapped training sets</a:t>
            </a:r>
          </a:p>
          <a:p>
            <a:pPr marL="352777" indent="-352777">
              <a:spcBef>
                <a:spcPts val="1200"/>
              </a:spcBef>
              <a:buSzPct val="100000"/>
              <a:buFontTx/>
              <a:buAutoNum type="arabicPeriod"/>
            </a:pPr>
            <a:r>
              <a:rPr dirty="0"/>
              <a:t>Grow each tree deep enough that each one has low bias</a:t>
            </a:r>
          </a:p>
          <a:p>
            <a:pPr marL="352777" indent="-352777">
              <a:spcBef>
                <a:spcPts val="1200"/>
              </a:spcBef>
              <a:buSzPct val="100000"/>
              <a:buFontTx/>
              <a:buAutoNum type="arabicPeriod"/>
            </a:pPr>
            <a:r>
              <a:rPr dirty="0"/>
              <a:t>Every tree makes a </a:t>
            </a:r>
            <a:r>
              <a:rPr dirty="0" smtClean="0"/>
              <a:t>prediction</a:t>
            </a:r>
            <a:r>
              <a:rPr dirty="0"/>
              <a:t>, and the predictions are </a:t>
            </a:r>
            <a:r>
              <a:rPr lang="en-AU" dirty="0" smtClean="0"/>
              <a:t>merged (average? vote?)</a:t>
            </a:r>
            <a:r>
              <a:rPr lang="en-AU" dirty="0"/>
              <a:t> </a:t>
            </a:r>
            <a:r>
              <a:rPr dirty="0" smtClean="0"/>
              <a:t>to </a:t>
            </a:r>
            <a:r>
              <a:rPr dirty="0"/>
              <a:t>reduce the </a:t>
            </a:r>
            <a:r>
              <a:rPr dirty="0" smtClean="0"/>
              <a:t>variance</a:t>
            </a:r>
            <a:endParaRPr dirty="0"/>
          </a:p>
          <a:p>
            <a:pPr marL="352777" indent="-352777">
              <a:spcBef>
                <a:spcPts val="1200"/>
              </a:spcBef>
              <a:buSzPct val="100000"/>
              <a:buFontTx/>
              <a:buAutoNum type="arabicPeriod"/>
            </a:pPr>
            <a:endParaRPr dirty="0"/>
          </a:p>
          <a:p>
            <a:pPr marL="0" indent="0">
              <a:spcBef>
                <a:spcPts val="1200"/>
              </a:spcBef>
              <a:buSzTx/>
              <a:buFontTx/>
              <a:buNone/>
            </a:pPr>
            <a:r>
              <a:rPr dirty="0"/>
              <a:t>What value should be used for B?</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Bagging Classifier</a:t>
            </a:r>
            <a:endParaRPr lang="en-US" dirty="0"/>
          </a:p>
        </p:txBody>
      </p:sp>
      <p:sp>
        <p:nvSpPr>
          <p:cNvPr id="3" name="Text Placeholder 2"/>
          <p:cNvSpPr>
            <a:spLocks noGrp="1"/>
          </p:cNvSpPr>
          <p:nvPr>
            <p:ph type="body" idx="1"/>
          </p:nvPr>
        </p:nvSpPr>
        <p:spPr>
          <a:xfrm>
            <a:off x="468154" y="983297"/>
            <a:ext cx="7439570" cy="4030980"/>
          </a:xfrm>
        </p:spPr>
        <p:txBody>
          <a:bodyPr/>
          <a:lstStyle/>
          <a:p>
            <a:pPr marL="40639" indent="0">
              <a:buNone/>
            </a:pPr>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sklearn.ensemble</a:t>
            </a:r>
            <a:endParaRPr lang="en-US" sz="1800" b="0" dirty="0" smtClean="0">
              <a:latin typeface="Courier New"/>
              <a:cs typeface="Courier New"/>
            </a:endParaRPr>
          </a:p>
          <a:p>
            <a:pPr marL="40639" indent="0">
              <a:buNone/>
            </a:pPr>
            <a:r>
              <a:rPr lang="en-US" sz="1800" b="0" dirty="0" smtClean="0">
                <a:latin typeface="Courier New"/>
                <a:cs typeface="Courier New"/>
              </a:rPr>
              <a:t>Bag = </a:t>
            </a:r>
            <a:r>
              <a:rPr lang="en-US" sz="1800" b="0" dirty="0" err="1" smtClean="0">
                <a:latin typeface="Courier New"/>
                <a:cs typeface="Courier New"/>
              </a:rPr>
              <a:t>sklearn.ensemble.BaggingClassifier</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n_estimators</a:t>
            </a:r>
            <a:r>
              <a:rPr lang="en-US" sz="1800" b="0" dirty="0" smtClean="0">
                <a:latin typeface="Courier New"/>
                <a:cs typeface="Courier New"/>
              </a:rPr>
              <a:t>=5,</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max_samples</a:t>
            </a:r>
            <a:r>
              <a:rPr lang="en-US" sz="1800" b="0" dirty="0" smtClean="0">
                <a:latin typeface="Courier New"/>
                <a:cs typeface="Courier New"/>
              </a:rPr>
              <a:t>=10,</a:t>
            </a:r>
          </a:p>
          <a:p>
            <a:pPr marL="40639" indent="0">
              <a:buNone/>
            </a:pPr>
            <a:r>
              <a:rPr lang="en-US" sz="1800" b="0" dirty="0" smtClean="0">
                <a:latin typeface="Courier New"/>
                <a:cs typeface="Courier New"/>
              </a:rPr>
              <a:t>         </a:t>
            </a:r>
            <a:r>
              <a:rPr lang="en-US" sz="1800" dirty="0" err="1" smtClean="0">
                <a:latin typeface="Courier New"/>
                <a:cs typeface="Courier New"/>
              </a:rPr>
              <a:t>max_features</a:t>
            </a:r>
            <a:r>
              <a:rPr lang="en-US" sz="1800" b="0" dirty="0" smtClean="0">
                <a:latin typeface="Courier New"/>
                <a:cs typeface="Courier New"/>
              </a:rPr>
              <a:t>=2,</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n_jobs</a:t>
            </a:r>
            <a:r>
              <a:rPr lang="en-US" sz="1800" b="0" dirty="0" smtClean="0">
                <a:latin typeface="Courier New"/>
                <a:cs typeface="Courier New"/>
              </a:rPr>
              <a:t>=-1</a:t>
            </a:r>
          </a:p>
          <a:p>
            <a:pPr marL="40639" indent="0">
              <a:buNone/>
            </a:pPr>
            <a:r>
              <a:rPr lang="en-US" sz="1800" b="0" dirty="0" smtClean="0">
                <a:latin typeface="Courier New"/>
                <a:cs typeface="Courier New"/>
              </a:rPr>
              <a:t>)</a:t>
            </a:r>
          </a:p>
          <a:p>
            <a:pPr marL="40639" indent="0">
              <a:buNone/>
            </a:pPr>
            <a:r>
              <a:rPr lang="en-US" sz="1800" b="0" i="1" dirty="0" err="1" smtClean="0">
                <a:latin typeface="Courier New"/>
                <a:cs typeface="Courier New"/>
              </a:rPr>
              <a:t>Bag.fit</a:t>
            </a:r>
            <a:r>
              <a:rPr lang="en-US" sz="1800" b="0" i="1" dirty="0" smtClean="0">
                <a:latin typeface="Courier New"/>
                <a:cs typeface="Courier New"/>
              </a:rPr>
              <a:t>(DF[[…]], </a:t>
            </a:r>
            <a:r>
              <a:rPr lang="en-US" sz="1800" b="0" i="1" dirty="0" err="1" smtClean="0">
                <a:latin typeface="Courier New"/>
                <a:cs typeface="Courier New"/>
              </a:rPr>
              <a:t>DF.target</a:t>
            </a:r>
            <a:r>
              <a:rPr lang="en-US" sz="1800" b="0" i="1" dirty="0" smtClean="0">
                <a:latin typeface="Courier New"/>
                <a:cs typeface="Courier New"/>
              </a:rPr>
              <a:t>)</a:t>
            </a:r>
          </a:p>
          <a:p>
            <a:pPr marL="40639" indent="0">
              <a:buNone/>
            </a:pPr>
            <a:endParaRPr lang="en-US" sz="1800" b="0" i="1" dirty="0">
              <a:latin typeface="Courier New"/>
              <a:cs typeface="Courier New"/>
            </a:endParaRPr>
          </a:p>
          <a:p>
            <a:pPr marL="40639" indent="0">
              <a:buNone/>
            </a:pPr>
            <a:r>
              <a:rPr lang="en-US" sz="1800" b="0" dirty="0" smtClean="0">
                <a:latin typeface="Courier New"/>
                <a:cs typeface="Courier New"/>
              </a:rPr>
              <a:t>for </a:t>
            </a:r>
            <a:r>
              <a:rPr lang="en-US" sz="1800" b="0" dirty="0" err="1" smtClean="0">
                <a:latin typeface="Courier New"/>
                <a:cs typeface="Courier New"/>
              </a:rPr>
              <a:t>i</a:t>
            </a:r>
            <a:r>
              <a:rPr lang="en-US" sz="1800" b="0" dirty="0" smtClean="0">
                <a:latin typeface="Courier New"/>
                <a:cs typeface="Courier New"/>
              </a:rPr>
              <a:t> in range(</a:t>
            </a:r>
            <a:r>
              <a:rPr lang="en-US" sz="1800" b="0" dirty="0" err="1" smtClean="0">
                <a:latin typeface="Courier New"/>
                <a:cs typeface="Courier New"/>
              </a:rPr>
              <a:t>len</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p>
          <a:p>
            <a:pPr marL="40639" indent="0">
              <a:buNone/>
            </a:pPr>
            <a:r>
              <a:rPr lang="en-US" sz="1800" b="0" dirty="0">
                <a:latin typeface="Courier New"/>
                <a:cs typeface="Courier New"/>
              </a:rPr>
              <a:t>	</a:t>
            </a:r>
            <a:r>
              <a:rPr lang="en-US" sz="1800" b="0" dirty="0" err="1" smtClean="0">
                <a:latin typeface="Courier New"/>
                <a:cs typeface="Courier New"/>
              </a:rPr>
              <a:t>sklearn.tree.export_graphviz</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out_file</a:t>
            </a:r>
            <a:r>
              <a:rPr lang="en-US" sz="1800" b="0" dirty="0" smtClean="0">
                <a:latin typeface="Courier New"/>
                <a:cs typeface="Courier New"/>
              </a:rPr>
              <a:t>=“</a:t>
            </a:r>
            <a:r>
              <a:rPr lang="en-US" sz="1800" b="0" dirty="0" err="1" smtClean="0">
                <a:latin typeface="Courier New"/>
                <a:cs typeface="Courier New"/>
              </a:rPr>
              <a:t>filename%d.dot</a:t>
            </a:r>
            <a:r>
              <a:rPr lang="en-US" sz="1800" b="0" dirty="0" smtClean="0">
                <a:latin typeface="Courier New"/>
                <a:cs typeface="Courier New"/>
              </a:rPr>
              <a:t>” % </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dirty="0" smtClean="0"/>
              <a:t>                 </a:t>
            </a:r>
            <a:r>
              <a:rPr lang="en-US" sz="1800" b="0" dirty="0" err="1" smtClean="0">
                <a:latin typeface="Courier New"/>
                <a:cs typeface="Courier New"/>
              </a:rPr>
              <a:t>features_names</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p>
        </p:txBody>
      </p:sp>
      <p:sp>
        <p:nvSpPr>
          <p:cNvPr id="4" name="TextBox 3"/>
          <p:cNvSpPr txBox="1"/>
          <p:nvPr/>
        </p:nvSpPr>
        <p:spPr>
          <a:xfrm>
            <a:off x="6581622" y="2453587"/>
            <a:ext cx="27814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Ran out of room to fit </a:t>
            </a:r>
            <a:r>
              <a:rPr kumimoji="0" lang="en-US" sz="1800" b="0" i="0" u="none" strike="noStrike" cap="none" spc="0" normalizeH="0" baseline="0" dirty="0" err="1" smtClean="0">
                <a:ln>
                  <a:noFill/>
                </a:ln>
                <a:solidFill>
                  <a:srgbClr val="000000"/>
                </a:solidFill>
                <a:effectLst/>
                <a:uFill>
                  <a:solidFill>
                    <a:srgbClr val="000000"/>
                  </a:solidFill>
                </a:uFill>
                <a:latin typeface="Garamond"/>
                <a:ea typeface="Garamond"/>
                <a:cs typeface="Garamond"/>
                <a:sym typeface="Helvetica"/>
              </a:rPr>
              <a:t>GridSearchCV</a:t>
            </a:r>
            <a:r>
              <a:rPr kumimoji="0" lang="en-US" sz="1800" b="0"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on this slide</a:t>
            </a:r>
            <a:endParaRPr kumimoji="0" lang="en-US" sz="18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cxnSp>
        <p:nvCxnSpPr>
          <p:cNvPr id="6" name="Straight Arrow Connector 5"/>
          <p:cNvCxnSpPr/>
          <p:nvPr/>
        </p:nvCxnSpPr>
        <p:spPr>
          <a:xfrm flipH="1">
            <a:off x="4593884" y="3136183"/>
            <a:ext cx="2782833" cy="20981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07187241"/>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Things that bootstrap nicely</a:t>
            </a:r>
            <a:endParaRPr lang="en-US" dirty="0"/>
          </a:p>
        </p:txBody>
      </p:sp>
      <p:sp>
        <p:nvSpPr>
          <p:cNvPr id="3" name="Text Placeholder 2"/>
          <p:cNvSpPr>
            <a:spLocks noGrp="1"/>
          </p:cNvSpPr>
          <p:nvPr>
            <p:ph type="body" idx="1"/>
          </p:nvPr>
        </p:nvSpPr>
        <p:spPr/>
        <p:txBody>
          <a:bodyPr/>
          <a:lstStyle/>
          <a:p>
            <a:r>
              <a:rPr lang="en-US" dirty="0" smtClean="0"/>
              <a:t>Decision Trees</a:t>
            </a:r>
          </a:p>
          <a:p>
            <a:r>
              <a:rPr lang="en-US" dirty="0" err="1" smtClean="0"/>
              <a:t>Perceptrons</a:t>
            </a:r>
            <a:endParaRPr lang="en-US" dirty="0" smtClean="0"/>
          </a:p>
          <a:p>
            <a:r>
              <a:rPr lang="en-US" dirty="0" smtClean="0"/>
              <a:t>Ordinary least squares (turns it into </a:t>
            </a:r>
            <a:r>
              <a:rPr lang="en-US" dirty="0" err="1" smtClean="0"/>
              <a:t>Theil-Sen</a:t>
            </a:r>
            <a:r>
              <a:rPr lang="en-US" dirty="0" smtClean="0"/>
              <a:t>)</a:t>
            </a:r>
          </a:p>
          <a:p>
            <a:endParaRPr lang="en-US" dirty="0"/>
          </a:p>
          <a:p>
            <a:endParaRPr lang="en-US" dirty="0" smtClean="0"/>
          </a:p>
          <a:p>
            <a:endParaRPr lang="en-US" dirty="0"/>
          </a:p>
          <a:p>
            <a:endParaRPr lang="en-US" dirty="0" smtClean="0"/>
          </a:p>
          <a:p>
            <a:pPr marL="40639" indent="0">
              <a:buNone/>
            </a:pPr>
            <a:r>
              <a:rPr lang="en-US" dirty="0" smtClean="0"/>
              <a:t>Why would it be stupid to bootstrap:</a:t>
            </a:r>
          </a:p>
          <a:p>
            <a:pPr marL="40639" indent="0">
              <a:buNone/>
            </a:pPr>
            <a:r>
              <a:rPr lang="en-US" dirty="0"/>
              <a:t>	</a:t>
            </a:r>
            <a:r>
              <a:rPr lang="en-US" dirty="0" err="1" smtClean="0"/>
              <a:t>Theil-Sen</a:t>
            </a:r>
            <a:r>
              <a:rPr lang="en-US" dirty="0" smtClean="0"/>
              <a:t> </a:t>
            </a:r>
            <a:r>
              <a:rPr lang="en-US" dirty="0" err="1" smtClean="0"/>
              <a:t>regressor</a:t>
            </a:r>
            <a:r>
              <a:rPr lang="en-US" dirty="0" smtClean="0"/>
              <a:t>?</a:t>
            </a:r>
          </a:p>
          <a:p>
            <a:pPr marL="40639" indent="0">
              <a:buNone/>
            </a:pPr>
            <a:r>
              <a:rPr lang="en-US" dirty="0"/>
              <a:t>	</a:t>
            </a:r>
            <a:r>
              <a:rPr lang="en-US" dirty="0" err="1" smtClean="0"/>
              <a:t>KNearestNeighbours</a:t>
            </a:r>
            <a:r>
              <a:rPr lang="en-US" dirty="0" smtClean="0"/>
              <a:t>?</a:t>
            </a:r>
          </a:p>
          <a:p>
            <a:pPr lvl="1"/>
            <a:endParaRPr lang="en-US" dirty="0"/>
          </a:p>
        </p:txBody>
      </p:sp>
    </p:spTree>
    <p:extLst>
      <p:ext uri="{BB962C8B-B14F-4D97-AF65-F5344CB8AC3E}">
        <p14:creationId xmlns:p14="http://schemas.microsoft.com/office/powerpoint/2010/main" val="1381233002"/>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3" name="Shape 33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34" name="Shape 334"/>
          <p:cNvSpPr>
            <a:spLocks noGrp="1"/>
          </p:cNvSpPr>
          <p:nvPr>
            <p:ph type="title"/>
          </p:nvPr>
        </p:nvSpPr>
        <p:spPr>
          <a:prstGeom prst="rect">
            <a:avLst/>
          </a:prstGeom>
        </p:spPr>
        <p:txBody>
          <a:bodyPr/>
          <a:lstStyle/>
          <a:p>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rPr sz="7200" dirty="0">
                <a:latin typeface="Garamond"/>
                <a:ea typeface="Garamond"/>
                <a:cs typeface="Garamond"/>
              </a:rPr>
              <a:t>HOW DO WE IMPROVE BAGGED DECISION TREES ?</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9" name="Shape 339"/>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RANDOM FORESTS</a:t>
            </a:r>
          </a:p>
        </p:txBody>
      </p:sp>
      <p:sp>
        <p:nvSpPr>
          <p:cNvPr id="340" name="Shape 340"/>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6" name="Shape 34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47" name="Shape 347"/>
          <p:cNvSpPr>
            <a:spLocks noGrp="1"/>
          </p:cNvSpPr>
          <p:nvPr>
            <p:ph type="title"/>
          </p:nvPr>
        </p:nvSpPr>
        <p:spPr>
          <a:prstGeom prst="rect">
            <a:avLst/>
          </a:prstGeom>
        </p:spPr>
        <p:txBody>
          <a:bodyPr/>
          <a:lstStyle/>
          <a:p>
            <a:r>
              <a:t>RANDOM FORESTS</a:t>
            </a:r>
          </a:p>
        </p:txBody>
      </p:sp>
      <p:sp>
        <p:nvSpPr>
          <p:cNvPr id="348" name="Shape 348"/>
          <p:cNvSpPr>
            <a:spLocks noGrp="1"/>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endParaR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ONE-HOT ENCODING</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4" name="Shape 3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55" name="Shape 355"/>
          <p:cNvSpPr>
            <a:spLocks noGrp="1"/>
          </p:cNvSpPr>
          <p:nvPr>
            <p:ph type="title"/>
          </p:nvPr>
        </p:nvSpPr>
        <p:spPr>
          <a:prstGeom prst="rect">
            <a:avLst/>
          </a:prstGeom>
        </p:spPr>
        <p:txBody>
          <a:bodyPr/>
          <a:lstStyle/>
          <a:p>
            <a:r>
              <a:t>RANDOM FORESTS</a:t>
            </a:r>
          </a:p>
        </p:txBody>
      </p:sp>
      <p:sp>
        <p:nvSpPr>
          <p:cNvPr id="356" name="Shape 356"/>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predictors </a:t>
            </a:r>
          </a:p>
          <a:p>
            <a:pPr marL="0" indent="0">
              <a:spcBef>
                <a:spcPts val="1200"/>
              </a:spcBef>
              <a:buSzTx/>
              <a:buFontTx/>
              <a:buNone/>
            </a:pPr>
            <a:r>
              <a:t>is chosen as split candidates from the </a:t>
            </a:r>
          </a:p>
          <a:p>
            <a:pPr marL="0" indent="0">
              <a:spcBef>
                <a:spcPts val="1200"/>
              </a:spcBef>
              <a:buSzTx/>
              <a:buFontTx/>
              <a:buNone/>
              <a:defRPr sz="2600"/>
            </a:pPr>
            <a:r>
              <a:t>full set of p predictors. </a:t>
            </a:r>
          </a:p>
          <a:p>
            <a:pPr marL="0" indent="0">
              <a:spcBef>
                <a:spcPts val="1200"/>
              </a:spcBef>
              <a:buSzTx/>
              <a:buFontTx/>
              <a:buNone/>
            </a:pPr>
            <a:r>
              <a:t>The split is only allowed to use one of those</a:t>
            </a:r>
            <a:r>
              <a:rPr sz="2200"/>
              <a:t> </a:t>
            </a:r>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2" name="Shape 362"/>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63" name="Shape 363"/>
          <p:cNvSpPr>
            <a:spLocks noGrp="1"/>
          </p:cNvSpPr>
          <p:nvPr>
            <p:ph type="title"/>
          </p:nvPr>
        </p:nvSpPr>
        <p:spPr>
          <a:prstGeom prst="rect">
            <a:avLst/>
          </a:prstGeom>
        </p:spPr>
        <p:txBody>
          <a:bodyPr/>
          <a:lstStyle/>
          <a:p>
            <a:r>
              <a:t>RANDOM FORESTS</a:t>
            </a:r>
          </a:p>
        </p:txBody>
      </p:sp>
      <p:sp>
        <p:nvSpPr>
          <p:cNvPr id="364" name="Shape 364"/>
          <p:cNvSpPr>
            <a:spLocks noGrp="1"/>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endParaR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0" name="Shape 37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371" name="Shape 371"/>
          <p:cNvSpPr>
            <a:spLocks noGrp="1"/>
          </p:cNvSpPr>
          <p:nvPr>
            <p:ph type="title"/>
          </p:nvPr>
        </p:nvSpPr>
        <p:spPr>
          <a:prstGeom prst="rect">
            <a:avLst/>
          </a:prstGeom>
        </p:spPr>
        <p:txBody>
          <a:bodyPr/>
          <a:lstStyle/>
          <a:p>
            <a:r>
              <a:t>RANDOM FORESTS</a:t>
            </a:r>
          </a:p>
        </p:txBody>
      </p:sp>
      <p:sp>
        <p:nvSpPr>
          <p:cNvPr id="372" name="Shape 372"/>
          <p:cNvSpPr>
            <a:spLocks noGrp="1"/>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endParaR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8" name="Shape 3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79" name="Shape 379"/>
          <p:cNvSpPr>
            <a:spLocks noGrp="1"/>
          </p:cNvSpPr>
          <p:nvPr>
            <p:ph type="title"/>
          </p:nvPr>
        </p:nvSpPr>
        <p:spPr>
          <a:prstGeom prst="rect">
            <a:avLst/>
          </a:prstGeom>
        </p:spPr>
        <p:txBody>
          <a:bodyPr/>
          <a:lstStyle/>
          <a:p>
            <a:r>
              <a:t>VARIABLE IMPORTANCE</a:t>
            </a:r>
          </a:p>
        </p:txBody>
      </p:sp>
      <p:sp>
        <p:nvSpPr>
          <p:cNvPr id="380" name="Shape 380"/>
          <p:cNvSpPr>
            <a:spLocks noGrp="1"/>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endParaR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91339"/>
          </a:xfrm>
        </p:spPr>
        <p:txBody>
          <a:bodyPr/>
          <a:lstStyle/>
          <a:p>
            <a:r>
              <a:rPr lang="en-US" dirty="0" err="1" smtClean="0"/>
              <a:t>RandomForestRegressor</a:t>
            </a:r>
            <a:r>
              <a:rPr lang="en-US" dirty="0" smtClean="0"/>
              <a:t> / </a:t>
            </a:r>
            <a:r>
              <a:rPr lang="en-US" dirty="0" err="1" smtClean="0"/>
              <a:t>RandomForestClassifier</a:t>
            </a:r>
            <a:endParaRPr lang="en-US" dirty="0"/>
          </a:p>
        </p:txBody>
      </p:sp>
      <p:sp>
        <p:nvSpPr>
          <p:cNvPr id="3" name="Text Placeholder 2"/>
          <p:cNvSpPr>
            <a:spLocks noGrp="1"/>
          </p:cNvSpPr>
          <p:nvPr>
            <p:ph type="body" idx="1"/>
          </p:nvPr>
        </p:nvSpPr>
        <p:spPr>
          <a:xfrm>
            <a:off x="468153" y="983297"/>
            <a:ext cx="8426769" cy="1048596"/>
          </a:xfrm>
        </p:spPr>
        <p:txBody>
          <a:bodyPr/>
          <a:lstStyle/>
          <a:p>
            <a:pPr marL="40639" indent="0">
              <a:buNone/>
            </a:pPr>
            <a:r>
              <a:rPr lang="en-US" sz="1800" b="0" dirty="0" err="1">
                <a:latin typeface="Courier New"/>
                <a:cs typeface="Courier New"/>
              </a:rPr>
              <a:t>R</a:t>
            </a:r>
            <a:r>
              <a:rPr lang="en-US" sz="1800" b="0" dirty="0" err="1" smtClean="0">
                <a:latin typeface="Courier New"/>
                <a:cs typeface="Courier New"/>
              </a:rPr>
              <a:t>fr</a:t>
            </a:r>
            <a:r>
              <a:rPr lang="en-US" sz="1800" b="0" dirty="0" smtClean="0">
                <a:latin typeface="Courier New"/>
                <a:cs typeface="Courier New"/>
              </a:rPr>
              <a:t> </a:t>
            </a:r>
            <a:r>
              <a:rPr lang="en-US" sz="1800" b="0" dirty="0">
                <a:latin typeface="Courier New"/>
                <a:cs typeface="Courier New"/>
              </a:rPr>
              <a:t>= </a:t>
            </a:r>
            <a:r>
              <a:rPr lang="en-US" sz="1800" b="0" dirty="0" err="1">
                <a:latin typeface="Courier New"/>
                <a:cs typeface="Courier New"/>
              </a:rPr>
              <a:t>sklearn.ensemble.RandomForestRegressor</a:t>
            </a:r>
            <a:r>
              <a:rPr lang="en-US" sz="1800" b="0" dirty="0">
                <a:latin typeface="Courier New"/>
                <a:cs typeface="Courier New"/>
              </a:rPr>
              <a:t>(</a:t>
            </a:r>
            <a:r>
              <a:rPr lang="en-US" sz="1800" b="0" dirty="0" err="1">
                <a:latin typeface="Courier New"/>
                <a:cs typeface="Courier New"/>
              </a:rPr>
              <a:t>n_jobs</a:t>
            </a:r>
            <a:r>
              <a:rPr lang="en-US" sz="1800" b="0" dirty="0">
                <a:latin typeface="Courier New"/>
                <a:cs typeface="Courier New"/>
              </a:rPr>
              <a:t>=-1, </a:t>
            </a:r>
            <a:r>
              <a:rPr lang="en-US" sz="1800" b="0" dirty="0" smtClean="0">
                <a:latin typeface="Courier New"/>
                <a:cs typeface="Courier New"/>
              </a:rPr>
              <a:t> </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n_estimators</a:t>
            </a:r>
            <a:r>
              <a:rPr lang="en-US" sz="1800" b="0" dirty="0">
                <a:latin typeface="Courier New"/>
                <a:cs typeface="Courier New"/>
              </a:rPr>
              <a:t>=20</a:t>
            </a:r>
            <a:r>
              <a:rPr lang="en-US" sz="1800" b="0" dirty="0" smtClean="0">
                <a:latin typeface="Courier New"/>
                <a:cs typeface="Courier New"/>
              </a:rPr>
              <a:t>)</a:t>
            </a:r>
          </a:p>
          <a:p>
            <a:pPr marL="40639" indent="0">
              <a:buNone/>
            </a:pPr>
            <a:endParaRPr lang="en-US" sz="1800" b="0" dirty="0">
              <a:latin typeface="Courier New"/>
              <a:cs typeface="Courier New"/>
            </a:endParaRPr>
          </a:p>
          <a:p>
            <a:pPr marL="40639" indent="0">
              <a:buNone/>
            </a:pPr>
            <a:r>
              <a:rPr lang="en-US" sz="1800" b="0" dirty="0" smtClean="0">
                <a:latin typeface="Courier New"/>
                <a:cs typeface="Courier New"/>
              </a:rPr>
              <a:t>… </a:t>
            </a:r>
            <a:r>
              <a:rPr lang="en-US" sz="1800" b="0" dirty="0" err="1" smtClean="0">
                <a:latin typeface="Garamond"/>
                <a:cs typeface="Courier New"/>
              </a:rPr>
              <a:t>etc</a:t>
            </a:r>
            <a:endParaRPr lang="en-US" sz="1800" b="0" dirty="0" smtClean="0">
              <a:latin typeface="Garamond"/>
              <a:cs typeface="Courier New"/>
            </a:endParaRPr>
          </a:p>
        </p:txBody>
      </p:sp>
    </p:spTree>
    <p:extLst>
      <p:ext uri="{BB962C8B-B14F-4D97-AF65-F5344CB8AC3E}">
        <p14:creationId xmlns:p14="http://schemas.microsoft.com/office/powerpoint/2010/main" val="1289474602"/>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4" name="Shape 39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395" name="Shape 395"/>
          <p:cNvSpPr>
            <a:spLocks noGrp="1"/>
          </p:cNvSpPr>
          <p:nvPr>
            <p:ph type="title"/>
          </p:nvPr>
        </p:nvSpPr>
        <p:spPr>
          <a:prstGeom prst="rect">
            <a:avLst/>
          </a:prstGeom>
        </p:spPr>
        <p:txBody>
          <a:bodyPr/>
          <a:lstStyle/>
          <a:p>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rPr dirty="0">
                <a:latin typeface="Garamond"/>
                <a:ea typeface="Garamond"/>
                <a:cs typeface="Garamond"/>
              </a:rPr>
              <a:t>WHAT ELSE COULD WE DO TO IMPROVE DECISION TREES ?</a:t>
            </a:r>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0" name="Shape 40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BOOSTING</a:t>
            </a:r>
          </a:p>
        </p:txBody>
      </p:sp>
      <p:sp>
        <p:nvSpPr>
          <p:cNvPr id="401" name="Shape 401"/>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7" name="Shape 40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08" name="Shape 408"/>
          <p:cNvSpPr>
            <a:spLocks noGrp="1"/>
          </p:cNvSpPr>
          <p:nvPr>
            <p:ph type="title"/>
          </p:nvPr>
        </p:nvSpPr>
        <p:spPr>
          <a:prstGeom prst="rect">
            <a:avLst/>
          </a:prstGeom>
        </p:spPr>
        <p:txBody>
          <a:bodyPr/>
          <a:lstStyle/>
          <a:p>
            <a:r>
              <a:t>BOOSTING</a:t>
            </a:r>
          </a:p>
        </p:txBody>
      </p:sp>
      <p:sp>
        <p:nvSpPr>
          <p:cNvPr id="409" name="Shape 409"/>
          <p:cNvSpPr>
            <a:spLocks noGrp="1"/>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endParaR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5" name="Shape 41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16" name="Shape 416"/>
          <p:cNvSpPr>
            <a:spLocks noGrp="1"/>
          </p:cNvSpPr>
          <p:nvPr>
            <p:ph type="title"/>
          </p:nvPr>
        </p:nvSpPr>
        <p:spPr>
          <a:prstGeom prst="rect">
            <a:avLst/>
          </a:prstGeom>
        </p:spPr>
        <p:txBody>
          <a:bodyPr/>
          <a:lstStyle/>
          <a:p>
            <a:r>
              <a:t>ADABOOST - ADAPTIVE BOOSTING</a:t>
            </a:r>
          </a:p>
        </p:txBody>
      </p:sp>
      <p:sp>
        <p:nvSpPr>
          <p:cNvPr id="417" name="Shape 417"/>
          <p:cNvSpPr>
            <a:spLocks noGrp="1"/>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endParaR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3" name="Shape 42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424" name="Shape 424"/>
          <p:cNvSpPr>
            <a:spLocks noGrp="1"/>
          </p:cNvSpPr>
          <p:nvPr>
            <p:ph type="title"/>
          </p:nvPr>
        </p:nvSpPr>
        <p:spPr>
          <a:prstGeom prst="rect">
            <a:avLst/>
          </a:prstGeom>
        </p:spPr>
        <p:txBody>
          <a:bodyPr/>
          <a:lstStyle/>
          <a:p>
            <a:r>
              <a:t>GRADIENT BOOSTING</a:t>
            </a:r>
          </a:p>
        </p:txBody>
      </p:sp>
      <p:sp>
        <p:nvSpPr>
          <p:cNvPr id="425" name="Shape 425"/>
          <p:cNvSpPr>
            <a:spLocks noGrp="1"/>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endParaR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You have a set of categories, you need some numbers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22401988"/>
              </p:ext>
            </p:extLst>
          </p:nvPr>
        </p:nvGraphicFramePr>
        <p:xfrm>
          <a:off x="468154" y="1432136"/>
          <a:ext cx="3320295" cy="2975824"/>
        </p:xfrm>
        <a:graphic>
          <a:graphicData uri="http://schemas.openxmlformats.org/drawingml/2006/table">
            <a:tbl>
              <a:tblPr firstRow="1" bandRow="1">
                <a:tableStyleId>{5940675A-B579-460E-94D1-54222C63F5DA}</a:tableStyleId>
              </a:tblPr>
              <a:tblGrid>
                <a:gridCol w="1196630"/>
                <a:gridCol w="1016900"/>
                <a:gridCol w="1106765"/>
              </a:tblGrid>
              <a:tr h="478336">
                <a:tc>
                  <a:txBody>
                    <a:bodyPr/>
                    <a:lstStyle/>
                    <a:p>
                      <a:r>
                        <a:rPr lang="en-US" sz="1600" b="1" dirty="0" smtClean="0">
                          <a:latin typeface="Garamond"/>
                          <a:ea typeface="Garamond"/>
                          <a:cs typeface="Garamond"/>
                        </a:rPr>
                        <a:t>Station</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Year</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Line</a:t>
                      </a:r>
                      <a:endParaRPr lang="en-US" sz="1600" b="1" dirty="0">
                        <a:latin typeface="Garamond"/>
                        <a:ea typeface="Garamond"/>
                        <a:cs typeface="Garamond"/>
                      </a:endParaRPr>
                    </a:p>
                  </a:txBody>
                  <a:tcPr/>
                </a:tc>
              </a:tr>
              <a:tr h="469613">
                <a:tc>
                  <a:txBody>
                    <a:bodyPr/>
                    <a:lstStyle/>
                    <a:p>
                      <a:r>
                        <a:rPr lang="en-US" sz="1600" b="0" dirty="0" smtClean="0">
                          <a:latin typeface="Garamond"/>
                          <a:ea typeface="Garamond"/>
                          <a:cs typeface="Garamond"/>
                        </a:rPr>
                        <a:t>Central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City</a:t>
                      </a:r>
                      <a:endParaRPr lang="en-US" sz="1600" b="0" dirty="0">
                        <a:latin typeface="Garamond"/>
                        <a:ea typeface="Garamond"/>
                        <a:cs typeface="Garamond"/>
                      </a:endParaRPr>
                    </a:p>
                  </a:txBody>
                  <a:tcPr/>
                </a:tc>
              </a:tr>
              <a:tr h="480286">
                <a:tc>
                  <a:txBody>
                    <a:bodyPr/>
                    <a:lstStyle/>
                    <a:p>
                      <a:r>
                        <a:rPr lang="en-US" sz="1600" b="0" dirty="0" smtClean="0">
                          <a:latin typeface="Garamond"/>
                          <a:ea typeface="Garamond"/>
                          <a:cs typeface="Garamond"/>
                        </a:rPr>
                        <a:t>Town</a:t>
                      </a:r>
                      <a:r>
                        <a:rPr lang="en-US" sz="1600" b="0" baseline="0" dirty="0" smtClean="0">
                          <a:latin typeface="Garamond"/>
                          <a:ea typeface="Garamond"/>
                          <a:cs typeface="Garamond"/>
                        </a:rPr>
                        <a:t> Hall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City</a:t>
                      </a:r>
                      <a:endParaRPr lang="en-US" sz="1600" b="0" dirty="0">
                        <a:latin typeface="Garamond"/>
                        <a:ea typeface="Garamond"/>
                        <a:cs typeface="Garamond"/>
                      </a:endParaRPr>
                    </a:p>
                  </a:txBody>
                  <a:tcPr/>
                </a:tc>
              </a:tr>
              <a:tr h="533652">
                <a:tc>
                  <a:txBody>
                    <a:bodyPr/>
                    <a:lstStyle/>
                    <a:p>
                      <a:r>
                        <a:rPr lang="en-US" sz="1600" b="0" dirty="0" smtClean="0">
                          <a:latin typeface="Garamond"/>
                          <a:ea typeface="Garamond"/>
                          <a:cs typeface="Garamond"/>
                        </a:rPr>
                        <a:t>Parramatta</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West</a:t>
                      </a:r>
                      <a:endParaRPr lang="en-US" sz="1600" b="0" dirty="0">
                        <a:latin typeface="Garamond"/>
                        <a:ea typeface="Garamond"/>
                        <a:cs typeface="Garamond"/>
                      </a:endParaRPr>
                    </a:p>
                  </a:txBody>
                  <a:tcPr/>
                </a:tc>
              </a:tr>
              <a:tr h="522978">
                <a:tc>
                  <a:txBody>
                    <a:bodyPr/>
                    <a:lstStyle/>
                    <a:p>
                      <a:r>
                        <a:rPr lang="en-US" sz="1600" b="0" dirty="0" err="1" smtClean="0">
                          <a:latin typeface="Garamond"/>
                          <a:ea typeface="Garamond"/>
                          <a:cs typeface="Garamond"/>
                        </a:rPr>
                        <a:t>Chatswood</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2014</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Northern</a:t>
                      </a:r>
                      <a:endParaRPr lang="en-US" sz="1600" b="0" dirty="0">
                        <a:latin typeface="Garamond"/>
                        <a:ea typeface="Garamond"/>
                        <a:cs typeface="Garamond"/>
                      </a:endParaRPr>
                    </a:p>
                  </a:txBody>
                  <a:tcPr/>
                </a:tc>
              </a:tr>
              <a:tr h="490959">
                <a:tc>
                  <a:txBody>
                    <a:bodyPr/>
                    <a:lstStyle/>
                    <a:p>
                      <a:r>
                        <a:rPr lang="en-US" sz="1600" b="0" dirty="0" smtClean="0">
                          <a:latin typeface="Garamond"/>
                          <a:ea typeface="Garamond"/>
                          <a:cs typeface="Garamond"/>
                        </a:rPr>
                        <a:t>St </a:t>
                      </a:r>
                      <a:r>
                        <a:rPr lang="en-US" sz="1600" b="0" dirty="0" err="1" smtClean="0">
                          <a:latin typeface="Garamond"/>
                          <a:ea typeface="Garamond"/>
                          <a:cs typeface="Garamond"/>
                        </a:rPr>
                        <a:t>Leonards</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Northern</a:t>
                      </a:r>
                      <a:endParaRPr lang="en-US" sz="1600" b="0" dirty="0">
                        <a:latin typeface="Garamond"/>
                        <a:ea typeface="Garamond"/>
                        <a:cs typeface="Garamond"/>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5476574"/>
              </p:ext>
            </p:extLst>
          </p:nvPr>
        </p:nvGraphicFramePr>
        <p:xfrm>
          <a:off x="4172631" y="1432136"/>
          <a:ext cx="4524798" cy="2975824"/>
        </p:xfrm>
        <a:graphic>
          <a:graphicData uri="http://schemas.openxmlformats.org/drawingml/2006/table">
            <a:tbl>
              <a:tblPr firstRow="1" bandRow="1">
                <a:tableStyleId>{5940675A-B579-460E-94D1-54222C63F5DA}</a:tableStyleId>
              </a:tblPr>
              <a:tblGrid>
                <a:gridCol w="1205901"/>
                <a:gridCol w="704332"/>
                <a:gridCol w="650973"/>
                <a:gridCol w="747018"/>
                <a:gridCol w="1216574"/>
              </a:tblGrid>
              <a:tr h="478336">
                <a:tc>
                  <a:txBody>
                    <a:bodyPr/>
                    <a:lstStyle/>
                    <a:p>
                      <a:r>
                        <a:rPr lang="en-US" sz="1600" b="1" dirty="0" smtClean="0">
                          <a:latin typeface="Garamond"/>
                          <a:ea typeface="Garamond"/>
                          <a:cs typeface="Garamond"/>
                        </a:rPr>
                        <a:t>Station</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Year</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City</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West</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Northern</a:t>
                      </a:r>
                      <a:endParaRPr lang="en-US" sz="1600" b="1" dirty="0">
                        <a:latin typeface="Garamond"/>
                        <a:ea typeface="Garamond"/>
                        <a:cs typeface="Garamond"/>
                      </a:endParaRPr>
                    </a:p>
                  </a:txBody>
                  <a:tcPr/>
                </a:tc>
              </a:tr>
              <a:tr h="469613">
                <a:tc>
                  <a:txBody>
                    <a:bodyPr/>
                    <a:lstStyle/>
                    <a:p>
                      <a:r>
                        <a:rPr lang="en-US" sz="1600" b="0" dirty="0" smtClean="0">
                          <a:latin typeface="Garamond"/>
                          <a:ea typeface="Garamond"/>
                          <a:cs typeface="Garamond"/>
                        </a:rPr>
                        <a:t>Central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480286">
                <a:tc>
                  <a:txBody>
                    <a:bodyPr/>
                    <a:lstStyle/>
                    <a:p>
                      <a:r>
                        <a:rPr lang="en-US" sz="1600" b="0" dirty="0" smtClean="0">
                          <a:latin typeface="Garamond"/>
                          <a:ea typeface="Garamond"/>
                          <a:cs typeface="Garamond"/>
                        </a:rPr>
                        <a:t>Town</a:t>
                      </a:r>
                      <a:r>
                        <a:rPr lang="en-US" sz="1600" b="0" baseline="0" dirty="0" smtClean="0">
                          <a:latin typeface="Garamond"/>
                          <a:ea typeface="Garamond"/>
                          <a:cs typeface="Garamond"/>
                        </a:rPr>
                        <a:t> Hall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533652">
                <a:tc>
                  <a:txBody>
                    <a:bodyPr/>
                    <a:lstStyle/>
                    <a:p>
                      <a:r>
                        <a:rPr lang="en-US" sz="1600" b="0" dirty="0" smtClean="0">
                          <a:latin typeface="Garamond"/>
                          <a:ea typeface="Garamond"/>
                          <a:cs typeface="Garamond"/>
                        </a:rPr>
                        <a:t>Parramatta</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522978">
                <a:tc>
                  <a:txBody>
                    <a:bodyPr/>
                    <a:lstStyle/>
                    <a:p>
                      <a:r>
                        <a:rPr lang="en-US" sz="1600" b="0" dirty="0" err="1" smtClean="0">
                          <a:latin typeface="Garamond"/>
                          <a:ea typeface="Garamond"/>
                          <a:cs typeface="Garamond"/>
                        </a:rPr>
                        <a:t>Chatswood</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2014</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r>
              <a:tr h="490959">
                <a:tc>
                  <a:txBody>
                    <a:bodyPr/>
                    <a:lstStyle/>
                    <a:p>
                      <a:r>
                        <a:rPr lang="en-US" sz="1600" b="0" dirty="0" smtClean="0">
                          <a:latin typeface="Garamond"/>
                          <a:ea typeface="Garamond"/>
                          <a:cs typeface="Garamond"/>
                        </a:rPr>
                        <a:t>St </a:t>
                      </a:r>
                      <a:r>
                        <a:rPr lang="en-US" sz="1600" b="0" dirty="0" err="1" smtClean="0">
                          <a:latin typeface="Garamond"/>
                          <a:ea typeface="Garamond"/>
                          <a:cs typeface="Garamond"/>
                        </a:rPr>
                        <a:t>Leonards</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r>
            </a:tbl>
          </a:graphicData>
        </a:graphic>
      </p:graphicFrame>
      <p:sp>
        <p:nvSpPr>
          <p:cNvPr id="9" name="Curved Up Arrow 8"/>
          <p:cNvSpPr/>
          <p:nvPr/>
        </p:nvSpPr>
        <p:spPr>
          <a:xfrm>
            <a:off x="2582549" y="4588602"/>
            <a:ext cx="3948526" cy="456535"/>
          </a:xfrm>
          <a:prstGeom prst="curvedUp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3025378038"/>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1" name="Shape 43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432" name="Shape 432"/>
          <p:cNvSpPr>
            <a:spLocks noGrp="1"/>
          </p:cNvSpPr>
          <p:nvPr>
            <p:ph type="title"/>
          </p:nvPr>
        </p:nvSpPr>
        <p:spPr>
          <a:prstGeom prst="rect">
            <a:avLst/>
          </a:prstGeom>
        </p:spPr>
        <p:txBody>
          <a:bodyPr/>
          <a:lstStyle/>
          <a:p>
            <a:r>
              <a:t>eXtreme Gradient Boosting</a:t>
            </a:r>
          </a:p>
        </p:txBody>
      </p:sp>
      <p:sp>
        <p:nvSpPr>
          <p:cNvPr id="433" name="Shape 433"/>
          <p:cNvSpPr>
            <a:spLocks noGrp="1"/>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endParaRPr/>
          </a:p>
          <a:p>
            <a:pPr marL="0" indent="0">
              <a:spcBef>
                <a:spcPts val="1200"/>
              </a:spcBef>
              <a:buSzTx/>
              <a:buFontTx/>
              <a:buNone/>
            </a:pPr>
            <a:r>
              <a:t> - </a:t>
            </a:r>
            <a:r>
              <a:rPr u="sng">
                <a:hlinkClick r:id="rId2"/>
              </a:rPr>
              <a:t>https://github.com/dmlc/xgboost</a:t>
            </a:r>
          </a:p>
        </p:txBody>
      </p:sp>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sklearn.ensemble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6683551"/>
              </p:ext>
            </p:extLst>
          </p:nvPr>
        </p:nvGraphicFramePr>
        <p:xfrm>
          <a:off x="468153" y="1299133"/>
          <a:ext cx="8355196" cy="3169920"/>
        </p:xfrm>
        <a:graphic>
          <a:graphicData uri="http://schemas.openxmlformats.org/drawingml/2006/table">
            <a:tbl>
              <a:tblPr firstRow="1" bandRow="1">
                <a:tableStyleId>{5940675A-B579-460E-94D1-54222C63F5DA}</a:tableStyleId>
              </a:tblPr>
              <a:tblGrid>
                <a:gridCol w="4191989"/>
                <a:gridCol w="4163207"/>
              </a:tblGrid>
              <a:tr h="370840">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AdaBoostClassifier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AdaBoostRegressor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BaggingClassifier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BaggingRegressor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GradientBoostingClassifier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GradientBoostingRegressor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RandomForestClassifier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RandomForestRegressor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bl>
          </a:graphicData>
        </a:graphic>
      </p:graphicFrame>
    </p:spTree>
    <p:extLst>
      <p:ext uri="{BB962C8B-B14F-4D97-AF65-F5344CB8AC3E}">
        <p14:creationId xmlns:p14="http://schemas.microsoft.com/office/powerpoint/2010/main" val="1494874771"/>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8" name="Shape 438"/>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9" name="Shape 43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3" name="Shape 4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OTHER USES</a:t>
            </a:r>
          </a:p>
        </p:txBody>
      </p:sp>
      <p:sp>
        <p:nvSpPr>
          <p:cNvPr id="454" name="Shape 45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0" name="Shape 46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
        <p:nvSpPr>
          <p:cNvPr id="461" name="Shape 461"/>
          <p:cNvSpPr>
            <a:spLocks noGrp="1"/>
          </p:cNvSpPr>
          <p:nvPr>
            <p:ph type="title"/>
          </p:nvPr>
        </p:nvSpPr>
        <p:spPr>
          <a:prstGeom prst="rect">
            <a:avLst/>
          </a:prstGeom>
        </p:spPr>
        <p:txBody>
          <a:bodyPr/>
          <a:lstStyle/>
          <a:p>
            <a:r>
              <a:t>RANDOM FOREST FOR CLUSTERING</a:t>
            </a:r>
          </a:p>
        </p:txBody>
      </p:sp>
      <p:sp>
        <p:nvSpPr>
          <p:cNvPr id="462" name="Shape 462"/>
          <p:cNvSpPr>
            <a:spLocks noGrp="1"/>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8" name="Shape 46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69" name="Shape 469"/>
          <p:cNvSpPr>
            <a:spLocks noGrp="1"/>
          </p:cNvSpPr>
          <p:nvPr>
            <p:ph type="title"/>
          </p:nvPr>
        </p:nvSpPr>
        <p:spPr>
          <a:prstGeom prst="rect">
            <a:avLst/>
          </a:prstGeom>
        </p:spPr>
        <p:txBody>
          <a:bodyPr/>
          <a:lstStyle/>
          <a:p>
            <a:r>
              <a:t>ISOLATION FOREST FOR OUTLIER DETECTION</a:t>
            </a:r>
          </a:p>
        </p:txBody>
      </p:sp>
      <p:sp>
        <p:nvSpPr>
          <p:cNvPr id="470" name="Shape 470"/>
          <p:cNvSpPr>
            <a:spLocks noGrp="1"/>
          </p:cNvSpPr>
          <p:nvPr>
            <p:ph type="body" idx="1"/>
          </p:nvPr>
        </p:nvSpPr>
        <p:spPr>
          <a:prstGeom prst="rect">
            <a:avLst/>
          </a:prstGeom>
        </p:spPr>
        <p:txBody>
          <a:bodyPr/>
          <a:lstStyle/>
          <a:p>
            <a:pPr>
              <a:spcBef>
                <a:spcPts val="1200"/>
              </a:spcBef>
            </a:pPr>
            <a:endParaR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90" name="Shape 49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dirty="0"/>
              <a:t>DISCUSSION TIME</a:t>
            </a:r>
          </a:p>
          <a:p>
            <a:pPr marL="27728" marR="27728">
              <a:lnSpc>
                <a:spcPct val="120000"/>
              </a:lnSpc>
              <a:defRPr sz="1800"/>
            </a:pPr>
            <a:endParaRPr dirty="0"/>
          </a:p>
        </p:txBody>
      </p:sp>
      <p:sp>
        <p:nvSpPr>
          <p:cNvPr id="491" name="Shape 49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rPr dirty="0"/>
              <a:t>DATA SCIENCE </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We’ve done this before for simple cases</a:t>
            </a:r>
            <a:endParaRPr lang="en-US" dirty="0"/>
          </a:p>
        </p:txBody>
      </p:sp>
      <p:sp>
        <p:nvSpPr>
          <p:cNvPr id="3" name="Text Placeholder 2"/>
          <p:cNvSpPr>
            <a:spLocks noGrp="1"/>
          </p:cNvSpPr>
          <p:nvPr>
            <p:ph type="body" idx="1"/>
          </p:nvPr>
        </p:nvSpPr>
        <p:spPr/>
        <p:txBody>
          <a:bodyPr/>
          <a:lstStyle/>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p>
          <a:p>
            <a:pPr marL="40639" indent="0">
              <a:buNone/>
            </a:pPr>
            <a:r>
              <a:rPr lang="en-US" sz="1600" b="0" dirty="0">
                <a:latin typeface="Courier New"/>
                <a:cs typeface="Courier New"/>
              </a:rPr>
              <a:t> </a:t>
            </a:r>
            <a:r>
              <a:rPr lang="en-US" sz="1600" b="0" dirty="0" smtClean="0">
                <a:latin typeface="Courier New"/>
                <a:cs typeface="Courier New"/>
              </a:rPr>
              <a:t>                [0 if x == ’</a:t>
            </a:r>
            <a:r>
              <a:rPr lang="en-US" sz="1600" b="0" dirty="0">
                <a:latin typeface="Courier New"/>
                <a:cs typeface="Courier New"/>
              </a:rPr>
              <a:t>m</a:t>
            </a:r>
            <a:r>
              <a:rPr lang="en-US" sz="1600" b="0" dirty="0" smtClean="0">
                <a:latin typeface="Courier New"/>
                <a:cs typeface="Courier New"/>
              </a:rPr>
              <a:t>ale’ else 1 for x in Titanic[</a:t>
            </a:r>
            <a:r>
              <a:rPr lang="en-US" sz="1600" b="0" dirty="0">
                <a:latin typeface="Courier New"/>
                <a:cs typeface="Courier New"/>
              </a:rPr>
              <a:t>’</a:t>
            </a:r>
            <a:r>
              <a:rPr lang="en-US" sz="1600" b="0" dirty="0" smtClean="0">
                <a:latin typeface="Courier New"/>
                <a:cs typeface="Courier New"/>
              </a:rPr>
              <a:t>Sex’] ]</a:t>
            </a:r>
          </a:p>
          <a:p>
            <a:pPr marL="40639" indent="0">
              <a:buNone/>
            </a:pPr>
            <a:endParaRPr lang="en-US" sz="1600" b="0" dirty="0">
              <a:latin typeface="Courier New"/>
              <a:cs typeface="Courier New"/>
            </a:endParaRP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numpy.where</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 == ’</a:t>
            </a:r>
            <a:r>
              <a:rPr lang="en-US" sz="1600" b="0" dirty="0">
                <a:latin typeface="Courier New"/>
                <a:cs typeface="Courier New"/>
              </a:rPr>
              <a:t>m</a:t>
            </a:r>
            <a:r>
              <a:rPr lang="en-US" sz="1600" b="0" dirty="0" smtClean="0">
                <a:latin typeface="Courier New"/>
                <a:cs typeface="Courier New"/>
              </a:rPr>
              <a:t>ale’,0,1]</a:t>
            </a:r>
            <a:endParaRPr lang="en-US" sz="1600" b="0" dirty="0">
              <a:latin typeface="Courier New"/>
              <a:cs typeface="Courier New"/>
            </a:endParaRPr>
          </a:p>
        </p:txBody>
      </p:sp>
    </p:spTree>
    <p:extLst>
      <p:ext uri="{BB962C8B-B14F-4D97-AF65-F5344CB8AC3E}">
        <p14:creationId xmlns:p14="http://schemas.microsoft.com/office/powerpoint/2010/main" val="267873428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a:t>s</a:t>
            </a:r>
            <a:r>
              <a:rPr lang="en-US" dirty="0" err="1" smtClean="0"/>
              <a:t>klearn.preprocessing</a:t>
            </a:r>
            <a:r>
              <a:rPr lang="en-US" dirty="0" smtClean="0"/>
              <a:t> does simple cases automatically</a:t>
            </a:r>
            <a:endParaRPr lang="en-US" dirty="0"/>
          </a:p>
        </p:txBody>
      </p:sp>
      <p:sp>
        <p:nvSpPr>
          <p:cNvPr id="3" name="Text Placeholder 2"/>
          <p:cNvSpPr>
            <a:spLocks noGrp="1"/>
          </p:cNvSpPr>
          <p:nvPr>
            <p:ph type="body" idx="1"/>
          </p:nvPr>
        </p:nvSpPr>
        <p:spPr>
          <a:xfrm>
            <a:off x="468153" y="983297"/>
            <a:ext cx="8426769" cy="4030980"/>
          </a:xfrm>
        </p:spPr>
        <p:txBody>
          <a:bodyPr/>
          <a:lstStyle/>
          <a:p>
            <a:pPr marL="40639" indent="0">
              <a:buNone/>
            </a:pPr>
            <a:r>
              <a:rPr lang="en-US" sz="1600" b="0" dirty="0">
                <a:latin typeface="Courier New"/>
                <a:cs typeface="Courier New"/>
              </a:rPr>
              <a:t>i</a:t>
            </a:r>
            <a:r>
              <a:rPr lang="en-US" sz="1600" b="0" dirty="0" smtClean="0">
                <a:latin typeface="Courier New"/>
                <a:cs typeface="Courier New"/>
              </a:rPr>
              <a:t>mport </a:t>
            </a:r>
            <a:r>
              <a:rPr lang="en-US" sz="1600" b="0" dirty="0" err="1" smtClean="0">
                <a:latin typeface="Courier New"/>
                <a:cs typeface="Courier New"/>
              </a:rPr>
              <a:t>sklearn.preprocessing</a:t>
            </a:r>
            <a:endParaRPr lang="en-US" sz="1600" b="0" dirty="0" smtClean="0">
              <a:latin typeface="Courier New"/>
              <a:cs typeface="Courier New"/>
            </a:endParaRPr>
          </a:p>
          <a:p>
            <a:pPr marL="40639" indent="0">
              <a:buNone/>
            </a:pPr>
            <a:r>
              <a:rPr lang="en-US" sz="1600" b="0" dirty="0" err="1" smtClean="0">
                <a:latin typeface="Courier New"/>
                <a:cs typeface="Courier New"/>
              </a:rPr>
              <a:t>Label_enc</a:t>
            </a:r>
            <a:r>
              <a:rPr lang="en-US" sz="1600" b="0" dirty="0" smtClean="0">
                <a:latin typeface="Courier New"/>
                <a:cs typeface="Courier New"/>
              </a:rPr>
              <a:t> = </a:t>
            </a:r>
            <a:r>
              <a:rPr lang="en-US" sz="1600" b="0" dirty="0" err="1" smtClean="0">
                <a:latin typeface="Courier New"/>
                <a:cs typeface="Courier New"/>
              </a:rPr>
              <a:t>sklearn.preprocessing.</a:t>
            </a:r>
            <a:r>
              <a:rPr lang="en-US" sz="1600" dirty="0" err="1" smtClean="0">
                <a:latin typeface="Courier New"/>
                <a:cs typeface="Courier New"/>
              </a:rPr>
              <a:t>LabelEncoder</a:t>
            </a:r>
            <a:r>
              <a:rPr lang="en-US" sz="1600" b="0" dirty="0" smtClean="0">
                <a:latin typeface="Courier New"/>
                <a:cs typeface="Courier New"/>
              </a:rPr>
              <a:t>()</a:t>
            </a: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Label_enc.</a:t>
            </a:r>
            <a:r>
              <a:rPr lang="en-US" sz="1600" dirty="0" err="1" smtClean="0">
                <a:latin typeface="Courier New"/>
                <a:cs typeface="Courier New"/>
              </a:rPr>
              <a:t>fit_transform</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Label_enc.classes</a:t>
            </a:r>
            <a:r>
              <a:rPr lang="en-US" sz="1600" b="0" dirty="0" smtClean="0">
                <a:latin typeface="Courier New"/>
                <a:cs typeface="Courier New"/>
              </a:rPr>
              <a:t>_</a:t>
            </a: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Label_enc.inverse_transform</a:t>
            </a:r>
            <a:r>
              <a:rPr lang="en-US" sz="1600" b="0" dirty="0" smtClean="0">
                <a:latin typeface="Courier New"/>
                <a:cs typeface="Courier New"/>
              </a:rPr>
              <a:t>([0, 1])</a:t>
            </a:r>
          </a:p>
        </p:txBody>
      </p:sp>
    </p:spTree>
    <p:extLst>
      <p:ext uri="{BB962C8B-B14F-4D97-AF65-F5344CB8AC3E}">
        <p14:creationId xmlns:p14="http://schemas.microsoft.com/office/powerpoint/2010/main" val="3314918042"/>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Set + for loop for more complicated cases</a:t>
            </a:r>
            <a:endParaRPr lang="en-US" dirty="0"/>
          </a:p>
        </p:txBody>
      </p:sp>
      <p:sp>
        <p:nvSpPr>
          <p:cNvPr id="3" name="Text Placeholder 2"/>
          <p:cNvSpPr>
            <a:spLocks noGrp="1"/>
          </p:cNvSpPr>
          <p:nvPr>
            <p:ph type="body" idx="1"/>
          </p:nvPr>
        </p:nvSpPr>
        <p:spPr/>
        <p:txBody>
          <a:bodyPr/>
          <a:lstStyle/>
          <a:p>
            <a:pPr marL="40639" indent="0">
              <a:buNone/>
            </a:pPr>
            <a:r>
              <a:rPr lang="en-US" b="0" dirty="0" smtClean="0">
                <a:latin typeface="Courier New"/>
                <a:cs typeface="Courier New"/>
              </a:rPr>
              <a:t>Trains = </a:t>
            </a:r>
            <a:r>
              <a:rPr lang="en-US" b="0" dirty="0" err="1" smtClean="0">
                <a:latin typeface="Courier New"/>
                <a:cs typeface="Courier New"/>
              </a:rPr>
              <a:t>pandas.read_csv</a:t>
            </a:r>
            <a:r>
              <a:rPr lang="en-US" b="0" dirty="0" smtClean="0">
                <a:latin typeface="Courier New"/>
                <a:cs typeface="Courier New"/>
              </a:rPr>
              <a:t>(‘data/</a:t>
            </a:r>
            <a:r>
              <a:rPr lang="en-US" b="0" dirty="0" err="1" smtClean="0">
                <a:latin typeface="Courier New"/>
                <a:cs typeface="Courier New"/>
              </a:rPr>
              <a:t>sydtrains.csv</a:t>
            </a:r>
            <a:r>
              <a:rPr lang="en-US" b="0" dirty="0" smtClean="0">
                <a:latin typeface="Courier New"/>
                <a:cs typeface="Courier New"/>
              </a:rPr>
              <a:t>’, …)</a:t>
            </a:r>
          </a:p>
          <a:p>
            <a:pPr marL="40639" indent="0">
              <a:buNone/>
            </a:pPr>
            <a:r>
              <a:rPr lang="en-US" b="0" dirty="0" err="1" smtClean="0">
                <a:latin typeface="Courier New"/>
                <a:cs typeface="Courier New"/>
              </a:rPr>
              <a:t>All_Lines</a:t>
            </a:r>
            <a:r>
              <a:rPr lang="en-US" b="0" dirty="0" smtClean="0">
                <a:latin typeface="Courier New"/>
                <a:cs typeface="Courier New"/>
              </a:rPr>
              <a:t> = </a:t>
            </a:r>
            <a:r>
              <a:rPr lang="en-US" dirty="0" smtClean="0">
                <a:latin typeface="Courier New"/>
                <a:cs typeface="Courier New"/>
              </a:rPr>
              <a:t>set</a:t>
            </a:r>
            <a:r>
              <a:rPr lang="en-US" b="0" dirty="0" smtClean="0">
                <a:latin typeface="Courier New"/>
                <a:cs typeface="Courier New"/>
              </a:rPr>
              <a:t>(</a:t>
            </a:r>
            <a:r>
              <a:rPr lang="en-US" b="0" dirty="0" err="1">
                <a:latin typeface="Courier New"/>
                <a:cs typeface="Courier New"/>
              </a:rPr>
              <a:t>T</a:t>
            </a:r>
            <a:r>
              <a:rPr lang="en-US" b="0" dirty="0" err="1" smtClean="0">
                <a:latin typeface="Courier New"/>
                <a:cs typeface="Courier New"/>
              </a:rPr>
              <a:t>rains.LINE</a:t>
            </a:r>
            <a:r>
              <a:rPr lang="en-US" b="0" dirty="0" smtClean="0">
                <a:latin typeface="Courier New"/>
                <a:cs typeface="Courier New"/>
              </a:rPr>
              <a:t>)</a:t>
            </a:r>
          </a:p>
          <a:p>
            <a:pPr marL="40639" indent="0">
              <a:buNone/>
            </a:pPr>
            <a:r>
              <a:rPr lang="en-US" b="0" dirty="0">
                <a:latin typeface="Courier New"/>
                <a:cs typeface="Courier New"/>
              </a:rPr>
              <a:t>f</a:t>
            </a:r>
            <a:r>
              <a:rPr lang="en-US" b="0" dirty="0" smtClean="0">
                <a:latin typeface="Courier New"/>
                <a:cs typeface="Courier New"/>
              </a:rPr>
              <a:t>or </a:t>
            </a:r>
            <a:r>
              <a:rPr lang="en-US" dirty="0" smtClean="0">
                <a:latin typeface="Courier New"/>
                <a:cs typeface="Courier New"/>
              </a:rPr>
              <a:t>line</a:t>
            </a:r>
            <a:r>
              <a:rPr lang="en-US" b="0" dirty="0" smtClean="0">
                <a:latin typeface="Courier New"/>
                <a:cs typeface="Courier New"/>
              </a:rPr>
              <a:t> in </a:t>
            </a:r>
            <a:r>
              <a:rPr lang="en-US" b="0" dirty="0" err="1" smtClean="0">
                <a:latin typeface="Courier New"/>
                <a:cs typeface="Courier New"/>
              </a:rPr>
              <a:t>All_Lines</a:t>
            </a:r>
            <a:r>
              <a:rPr lang="en-US" b="0" dirty="0" smtClean="0">
                <a:latin typeface="Courier New"/>
                <a:cs typeface="Courier New"/>
              </a:rPr>
              <a:t>:</a:t>
            </a:r>
          </a:p>
          <a:p>
            <a:pPr marL="40639" indent="0">
              <a:buNone/>
            </a:pPr>
            <a:r>
              <a:rPr lang="en-US" b="0" dirty="0" smtClean="0">
                <a:latin typeface="Courier New"/>
                <a:cs typeface="Courier New"/>
              </a:rPr>
              <a:t>  Trains[</a:t>
            </a:r>
            <a:r>
              <a:rPr lang="en-US" dirty="0" smtClean="0">
                <a:latin typeface="Courier New"/>
                <a:cs typeface="Courier New"/>
              </a:rPr>
              <a:t>line</a:t>
            </a:r>
            <a:r>
              <a:rPr lang="en-US" b="0" dirty="0" smtClean="0">
                <a:latin typeface="Courier New"/>
                <a:cs typeface="Courier New"/>
              </a:rPr>
              <a:t>] = </a:t>
            </a:r>
            <a:r>
              <a:rPr lang="en-US" b="0" dirty="0" err="1" smtClean="0">
                <a:latin typeface="Courier New"/>
                <a:cs typeface="Courier New"/>
              </a:rPr>
              <a:t>numpy.where</a:t>
            </a:r>
            <a:r>
              <a:rPr lang="en-US" b="0" dirty="0" smtClean="0">
                <a:latin typeface="Courier New"/>
                <a:cs typeface="Courier New"/>
              </a:rPr>
              <a:t>(</a:t>
            </a:r>
            <a:r>
              <a:rPr lang="en-US" b="0" dirty="0" err="1" smtClean="0">
                <a:latin typeface="Courier New"/>
                <a:cs typeface="Courier New"/>
              </a:rPr>
              <a:t>Trains.LINE</a:t>
            </a:r>
            <a:r>
              <a:rPr lang="en-US" b="0" dirty="0" smtClean="0">
                <a:latin typeface="Courier New"/>
                <a:cs typeface="Courier New"/>
              </a:rPr>
              <a:t> == </a:t>
            </a:r>
            <a:r>
              <a:rPr lang="en-US" dirty="0" smtClean="0">
                <a:latin typeface="Courier New"/>
                <a:cs typeface="Courier New"/>
              </a:rPr>
              <a:t>line</a:t>
            </a:r>
            <a:r>
              <a:rPr lang="en-US" b="0" dirty="0" smtClean="0">
                <a:latin typeface="Courier New"/>
                <a:cs typeface="Courier New"/>
              </a:rPr>
              <a:t>,1,0)</a:t>
            </a:r>
            <a:endParaRPr lang="en-US" b="0" dirty="0">
              <a:latin typeface="Courier New"/>
              <a:cs typeface="Courier New"/>
            </a:endParaRPr>
          </a:p>
        </p:txBody>
      </p:sp>
    </p:spTree>
    <p:extLst>
      <p:ext uri="{BB962C8B-B14F-4D97-AF65-F5344CB8AC3E}">
        <p14:creationId xmlns:p14="http://schemas.microsoft.com/office/powerpoint/2010/main" val="3726411329"/>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OneHotEncoder</a:t>
            </a:r>
            <a:r>
              <a:rPr lang="en-US" dirty="0" smtClean="0"/>
              <a:t> can do this semi-automatically</a:t>
            </a:r>
            <a:endParaRPr lang="en-US" dirty="0"/>
          </a:p>
        </p:txBody>
      </p:sp>
      <p:sp>
        <p:nvSpPr>
          <p:cNvPr id="3" name="Text Placeholder 2"/>
          <p:cNvSpPr>
            <a:spLocks noGrp="1"/>
          </p:cNvSpPr>
          <p:nvPr>
            <p:ph type="body" idx="1"/>
          </p:nvPr>
        </p:nvSpPr>
        <p:spPr/>
        <p:txBody>
          <a:bodyPr/>
          <a:lstStyle/>
          <a:p>
            <a:pPr marL="40639" indent="0">
              <a:buNone/>
            </a:pPr>
            <a:r>
              <a:rPr lang="en-US" sz="1800" b="0" dirty="0" err="1" smtClean="0">
                <a:latin typeface="Courier New"/>
                <a:cs typeface="Courier New"/>
              </a:rPr>
              <a:t>Used_Vehicles</a:t>
            </a:r>
            <a:r>
              <a:rPr lang="en-US" sz="1800" b="0" dirty="0" smtClean="0">
                <a:latin typeface="Courier New"/>
                <a:cs typeface="Courier New"/>
              </a:rPr>
              <a:t> = </a:t>
            </a:r>
            <a:r>
              <a:rPr lang="en-US" sz="1800" b="0" dirty="0" err="1" smtClean="0">
                <a:latin typeface="Courier New"/>
                <a:cs typeface="Courier New"/>
              </a:rPr>
              <a:t>pandas.read_csv</a:t>
            </a:r>
            <a:r>
              <a:rPr lang="en-US" sz="1800" b="0" dirty="0" smtClean="0">
                <a:latin typeface="Courier New"/>
                <a:cs typeface="Courier New"/>
              </a:rPr>
              <a:t>(‘data/</a:t>
            </a:r>
            <a:r>
              <a:rPr lang="en-US" sz="1800" b="0" dirty="0" err="1" smtClean="0">
                <a:latin typeface="Courier New"/>
                <a:cs typeface="Courier New"/>
              </a:rPr>
              <a:t>used_vehicles</a:t>
            </a:r>
            <a:r>
              <a:rPr lang="en-US" sz="1800" b="0" dirty="0" smtClean="0">
                <a:latin typeface="Courier New"/>
                <a:cs typeface="Courier New"/>
              </a:rPr>
              <a:t>’)</a:t>
            </a:r>
          </a:p>
          <a:p>
            <a:pPr marL="40639" indent="0">
              <a:buNone/>
            </a:pPr>
            <a:r>
              <a:rPr lang="en-US" sz="1800" b="0" dirty="0" err="1" smtClean="0">
                <a:latin typeface="Courier New"/>
                <a:cs typeface="Courier New"/>
              </a:rPr>
              <a:t>Label_enc</a:t>
            </a:r>
            <a:r>
              <a:rPr lang="en-US" sz="1800" b="0" dirty="0" smtClean="0">
                <a:latin typeface="Courier New"/>
                <a:cs typeface="Courier New"/>
              </a:rPr>
              <a:t> = </a:t>
            </a:r>
            <a:r>
              <a:rPr lang="en-US" sz="1800" b="0" dirty="0" err="1" smtClean="0">
                <a:latin typeface="Courier New"/>
                <a:cs typeface="Courier New"/>
              </a:rPr>
              <a:t>sklearn.preprocessing.LabelEncoder</a:t>
            </a:r>
            <a:r>
              <a:rPr lang="en-US" sz="1800" b="0" dirty="0" smtClean="0">
                <a:latin typeface="Courier New"/>
                <a:cs typeface="Courier New"/>
              </a:rPr>
              <a:t>()</a:t>
            </a:r>
          </a:p>
          <a:p>
            <a:pPr marL="40639" indent="0">
              <a:buNone/>
            </a:pPr>
            <a:r>
              <a:rPr lang="en-US" sz="1800" b="0" dirty="0" err="1" smtClean="0">
                <a:latin typeface="Courier New"/>
                <a:cs typeface="Courier New"/>
              </a:rPr>
              <a:t>Used_Vehicles</a:t>
            </a:r>
            <a:r>
              <a:rPr lang="en-US" sz="1800" b="0" dirty="0" smtClean="0">
                <a:latin typeface="Courier New"/>
                <a:cs typeface="Courier New"/>
              </a:rPr>
              <a:t>[</a:t>
            </a:r>
            <a:r>
              <a:rPr lang="en-US" sz="1800" b="0" dirty="0">
                <a:latin typeface="Courier New"/>
                <a:cs typeface="Courier New"/>
              </a:rPr>
              <a:t>’</a:t>
            </a:r>
            <a:r>
              <a:rPr lang="en-US" sz="1800" b="0" dirty="0" smtClean="0">
                <a:latin typeface="Courier New"/>
                <a:cs typeface="Courier New"/>
              </a:rPr>
              <a:t>ENCODED’] =</a:t>
            </a:r>
          </a:p>
          <a:p>
            <a:pPr marL="40639" indent="0">
              <a:buNone/>
            </a:pPr>
            <a:r>
              <a:rPr lang="en-US" sz="1800" b="0" dirty="0" smtClean="0">
                <a:latin typeface="Courier New"/>
                <a:cs typeface="Courier New"/>
              </a:rPr>
              <a:t>           </a:t>
            </a:r>
            <a:r>
              <a:rPr lang="en-US" sz="1800" b="0" dirty="0" err="1" smtClean="0">
                <a:latin typeface="Courier New"/>
                <a:cs typeface="Courier New"/>
              </a:rPr>
              <a:t>Label_enc.fit_transform</a:t>
            </a:r>
            <a:r>
              <a:rPr lang="en-US" sz="1800" b="0" dirty="0" smtClean="0">
                <a:latin typeface="Courier New"/>
                <a:cs typeface="Courier New"/>
              </a:rPr>
              <a:t>(</a:t>
            </a:r>
            <a:r>
              <a:rPr lang="en-US" sz="1800" b="0" dirty="0" err="1" smtClean="0">
                <a:latin typeface="Courier New"/>
                <a:cs typeface="Courier New"/>
              </a:rPr>
              <a:t>Used_Vehicles.type</a:t>
            </a:r>
            <a:r>
              <a:rPr lang="en-US" sz="1800" b="0" dirty="0" smtClean="0">
                <a:latin typeface="Courier New"/>
                <a:cs typeface="Courier New"/>
              </a:rPr>
              <a:t>)</a:t>
            </a:r>
          </a:p>
          <a:p>
            <a:pPr marL="40639" indent="0">
              <a:buNone/>
            </a:pPr>
            <a:endParaRPr lang="en-US" sz="1800" b="0" dirty="0" smtClean="0">
              <a:latin typeface="Courier New"/>
              <a:cs typeface="Courier New"/>
            </a:endParaRPr>
          </a:p>
          <a:p>
            <a:pPr marL="40639" indent="0">
              <a:buNone/>
            </a:pPr>
            <a:r>
              <a:rPr lang="en-US" sz="1800" b="0" dirty="0" smtClean="0">
                <a:latin typeface="Courier New"/>
                <a:cs typeface="Courier New"/>
              </a:rPr>
              <a:t>Hot = </a:t>
            </a:r>
            <a:r>
              <a:rPr lang="en-US" sz="1800" b="0" dirty="0" err="1" smtClean="0">
                <a:latin typeface="Courier New"/>
                <a:cs typeface="Courier New"/>
              </a:rPr>
              <a:t>sklearn.preprocessing.</a:t>
            </a:r>
            <a:r>
              <a:rPr lang="en-US" sz="1800" dirty="0" err="1" smtClean="0">
                <a:latin typeface="Courier New"/>
                <a:cs typeface="Courier New"/>
              </a:rPr>
              <a:t>OneHotEncoder</a:t>
            </a:r>
            <a:r>
              <a:rPr lang="en-US" sz="1800" b="0" dirty="0" smtClean="0">
                <a:latin typeface="Courier New"/>
                <a:cs typeface="Courier New"/>
              </a:rPr>
              <a:t>(sparse=False)</a:t>
            </a:r>
          </a:p>
          <a:p>
            <a:pPr marL="40639" indent="0">
              <a:buNone/>
            </a:pPr>
            <a:r>
              <a:rPr lang="en-US" sz="1800" b="0" dirty="0" smtClean="0">
                <a:latin typeface="Courier New"/>
                <a:cs typeface="Courier New"/>
              </a:rPr>
              <a:t>Temp = </a:t>
            </a:r>
            <a:r>
              <a:rPr lang="en-US" sz="1800" b="0" dirty="0" err="1" smtClean="0">
                <a:latin typeface="Courier New"/>
                <a:cs typeface="Courier New"/>
              </a:rPr>
              <a:t>Hot.</a:t>
            </a:r>
            <a:r>
              <a:rPr lang="en-US" sz="1800" dirty="0" err="1" smtClean="0">
                <a:latin typeface="Courier New"/>
                <a:cs typeface="Courier New"/>
              </a:rPr>
              <a:t>fit_transform</a:t>
            </a:r>
            <a:r>
              <a:rPr lang="en-US" sz="1800" b="0" dirty="0" smtClean="0">
                <a:latin typeface="Courier New"/>
                <a:cs typeface="Courier New"/>
              </a:rPr>
              <a:t>(</a:t>
            </a:r>
            <a:r>
              <a:rPr lang="en-US" sz="1800" b="0" dirty="0" err="1" smtClean="0">
                <a:latin typeface="Courier New"/>
                <a:cs typeface="Courier New"/>
              </a:rPr>
              <a:t>Used_Vehicles</a:t>
            </a:r>
            <a:r>
              <a:rPr lang="en-US" sz="1800" b="0" dirty="0" smtClean="0">
                <a:latin typeface="Courier New"/>
                <a:cs typeface="Courier New"/>
              </a:rPr>
              <a:t>[[‘ENCODED’]])</a:t>
            </a:r>
          </a:p>
          <a:p>
            <a:pPr marL="40639" indent="0">
              <a:buNone/>
            </a:pPr>
            <a:r>
              <a:rPr lang="en-US" sz="1800" b="0" dirty="0" err="1" smtClean="0">
                <a:latin typeface="Courier New"/>
                <a:cs typeface="Courier New"/>
              </a:rPr>
              <a:t>Temp_DF</a:t>
            </a:r>
            <a:r>
              <a:rPr lang="en-US" sz="1800" b="0" dirty="0" smtClean="0">
                <a:latin typeface="Courier New"/>
                <a:cs typeface="Courier New"/>
              </a:rPr>
              <a:t> = </a:t>
            </a:r>
            <a:r>
              <a:rPr lang="en-US" sz="1800" b="0" dirty="0" err="1" smtClean="0">
                <a:latin typeface="Courier New"/>
                <a:cs typeface="Courier New"/>
              </a:rPr>
              <a:t>pandas.DataFrame</a:t>
            </a:r>
            <a:r>
              <a:rPr lang="en-US" sz="1800" b="0" dirty="0" smtClean="0">
                <a:latin typeface="Courier New"/>
                <a:cs typeface="Courier New"/>
              </a:rPr>
              <a:t>(Temp, </a:t>
            </a:r>
          </a:p>
          <a:p>
            <a:pPr marL="40639" indent="0">
              <a:buNone/>
            </a:pPr>
            <a:r>
              <a:rPr lang="en-US" sz="1800" b="0" dirty="0">
                <a:latin typeface="Courier New"/>
                <a:cs typeface="Courier New"/>
              </a:rPr>
              <a:t> </a:t>
            </a:r>
            <a:r>
              <a:rPr lang="en-US" sz="1800" b="0" dirty="0" smtClean="0">
                <a:latin typeface="Courier New"/>
                <a:cs typeface="Courier New"/>
              </a:rPr>
              <a:t>                          columns=</a:t>
            </a:r>
            <a:r>
              <a:rPr lang="en-US" sz="1800" b="0" dirty="0" err="1" smtClean="0">
                <a:latin typeface="Courier New"/>
                <a:cs typeface="Courier New"/>
              </a:rPr>
              <a:t>Label_enc.classes</a:t>
            </a:r>
            <a:r>
              <a:rPr lang="en-US" sz="1800" b="0" dirty="0" smtClean="0">
                <a:latin typeface="Courier New"/>
                <a:cs typeface="Courier New"/>
              </a:rPr>
              <a:t>_)</a:t>
            </a:r>
          </a:p>
          <a:p>
            <a:pPr marL="40639" indent="0">
              <a:buNone/>
            </a:pPr>
            <a:r>
              <a:rPr lang="en-US" sz="1800" b="0" dirty="0" err="1" smtClean="0">
                <a:latin typeface="Courier New"/>
                <a:cs typeface="Courier New"/>
              </a:rPr>
              <a:t>New_Frame</a:t>
            </a:r>
            <a:r>
              <a:rPr lang="en-US" sz="1800" b="0" dirty="0" smtClean="0">
                <a:latin typeface="Courier New"/>
                <a:cs typeface="Courier New"/>
              </a:rPr>
              <a:t> = </a:t>
            </a:r>
            <a:r>
              <a:rPr lang="en-US" sz="1800" b="0" dirty="0" err="1" smtClean="0">
                <a:latin typeface="Courier New"/>
                <a:cs typeface="Courier New"/>
              </a:rPr>
              <a:t>Used_Vehicles.</a:t>
            </a:r>
            <a:r>
              <a:rPr lang="en-US" sz="1800" dirty="0" err="1" smtClean="0">
                <a:latin typeface="Courier New"/>
                <a:cs typeface="Courier New"/>
              </a:rPr>
              <a:t>merge</a:t>
            </a:r>
            <a:r>
              <a:rPr lang="en-US" sz="1800" b="0" dirty="0" smtClean="0">
                <a:latin typeface="Courier New"/>
                <a:cs typeface="Courier New"/>
              </a:rPr>
              <a:t>(</a:t>
            </a:r>
            <a:r>
              <a:rPr lang="en-US" sz="1800" b="0" dirty="0" err="1" smtClean="0">
                <a:latin typeface="Courier New"/>
                <a:cs typeface="Courier New"/>
              </a:rPr>
              <a:t>Temp_DF</a:t>
            </a:r>
            <a:r>
              <a:rPr lang="en-US" sz="1800" b="0" dirty="0" smtClean="0">
                <a:latin typeface="Courier New"/>
                <a:cs typeface="Courier New"/>
              </a:rPr>
              <a:t>,</a:t>
            </a:r>
          </a:p>
          <a:p>
            <a:pPr marL="40639" indent="0">
              <a:buNone/>
            </a:pPr>
            <a:r>
              <a:rPr lang="en-US" sz="1800" b="0" dirty="0" smtClean="0">
                <a:latin typeface="Courier New"/>
                <a:cs typeface="Courier New"/>
              </a:rPr>
              <a:t>                                </a:t>
            </a:r>
            <a:r>
              <a:rPr lang="en-US" sz="1800" b="0" dirty="0" err="1" smtClean="0">
                <a:latin typeface="Courier New"/>
                <a:cs typeface="Courier New"/>
              </a:rPr>
              <a:t>left_index</a:t>
            </a:r>
            <a:r>
              <a:rPr lang="en-US" sz="1800" b="0" dirty="0" smtClean="0">
                <a:latin typeface="Courier New"/>
                <a:cs typeface="Courier New"/>
              </a:rPr>
              <a:t>=true,</a:t>
            </a:r>
          </a:p>
          <a:p>
            <a:pPr marL="40639" indent="0">
              <a:buNone/>
            </a:pPr>
            <a:r>
              <a:rPr lang="en-US" sz="1800" b="0" dirty="0" smtClean="0">
                <a:latin typeface="Courier New"/>
                <a:cs typeface="Courier New"/>
              </a:rPr>
              <a:t>                                </a:t>
            </a:r>
            <a:r>
              <a:rPr lang="en-US" sz="1800" b="0" dirty="0" err="1" smtClean="0">
                <a:latin typeface="Courier New"/>
                <a:cs typeface="Courier New"/>
              </a:rPr>
              <a:t>right_index</a:t>
            </a:r>
            <a:r>
              <a:rPr lang="en-US" sz="1800" b="0" dirty="0" smtClean="0">
                <a:latin typeface="Courier New"/>
                <a:cs typeface="Courier New"/>
              </a:rPr>
              <a:t>=true</a:t>
            </a:r>
          </a:p>
          <a:p>
            <a:pPr marL="40639" indent="0">
              <a:buNone/>
            </a:pPr>
            <a:r>
              <a:rPr lang="en-US" sz="1800" b="0" dirty="0" smtClean="0">
                <a:latin typeface="Courier New"/>
                <a:cs typeface="Courier New"/>
              </a:rPr>
              <a:t>)</a:t>
            </a:r>
          </a:p>
        </p:txBody>
      </p:sp>
    </p:spTree>
    <p:extLst>
      <p:ext uri="{BB962C8B-B14F-4D97-AF65-F5344CB8AC3E}">
        <p14:creationId xmlns:p14="http://schemas.microsoft.com/office/powerpoint/2010/main" val="3220351442"/>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DECISION </a:t>
            </a:r>
            <a:r>
              <a:rPr lang="en-AU" dirty="0" smtClean="0"/>
              <a:t>TREE REGRESSION</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38163657"/>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1432</TotalTime>
  <Words>1768</Words>
  <Application>Microsoft Macintosh PowerPoint</Application>
  <PresentationFormat>Custom</PresentationFormat>
  <Paragraphs>299</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White</vt:lpstr>
      <vt:lpstr>DATA SCIENCE 10 WEEK PART TIME COURSE  Super-charging Decision Trees</vt:lpstr>
      <vt:lpstr>AGENDA</vt:lpstr>
      <vt:lpstr>ONE-HOT ENCODING</vt:lpstr>
      <vt:lpstr>You have a set of categories, you need some numbers</vt:lpstr>
      <vt:lpstr>We’ve done this before for simple cases</vt:lpstr>
      <vt:lpstr>sklearn.preprocessing does simple cases automatically</vt:lpstr>
      <vt:lpstr>Set + for loop for more complicated cases</vt:lpstr>
      <vt:lpstr>OneHotEncoder can do this semi-automatically</vt:lpstr>
      <vt:lpstr>DECISION TREE REGRESSION</vt:lpstr>
      <vt:lpstr>DecisionTreeRegressor</vt:lpstr>
      <vt:lpstr>But of course, you would use GridSearchCV</vt:lpstr>
      <vt:lpstr>How do we improve decision trees?</vt:lpstr>
      <vt:lpstr>DECISION TREES</vt:lpstr>
      <vt:lpstr>DECISION TREES</vt:lpstr>
      <vt:lpstr>DECISION TREES</vt:lpstr>
      <vt:lpstr>ENSEMBLING</vt:lpstr>
      <vt:lpstr>ENSEMBLE MODELS</vt:lpstr>
      <vt:lpstr>ENSEMBLE MODELS - WHEN DO THEY WORK?</vt:lpstr>
      <vt:lpstr>Some examples</vt:lpstr>
      <vt:lpstr>BAGGING</vt:lpstr>
      <vt:lpstr>BOOTSTRAP &amp; BAGGING</vt:lpstr>
      <vt:lpstr>BAGGING</vt:lpstr>
      <vt:lpstr>BAGGING</vt:lpstr>
      <vt:lpstr>BAGGING</vt:lpstr>
      <vt:lpstr>Bagging Classifier</vt:lpstr>
      <vt:lpstr>Things that bootstrap nicely</vt:lpstr>
      <vt:lpstr>DECISION TREES</vt:lpstr>
      <vt:lpstr>RANDOM FORESTS</vt:lpstr>
      <vt:lpstr>RANDOM FORESTS</vt:lpstr>
      <vt:lpstr>RANDOM FORESTS</vt:lpstr>
      <vt:lpstr>RANDOM FORESTS</vt:lpstr>
      <vt:lpstr>RANDOM FORESTS</vt:lpstr>
      <vt:lpstr>VARIABLE IMPORTANCE</vt:lpstr>
      <vt:lpstr>RandomForestRegressor / RandomForestClassifier</vt:lpstr>
      <vt:lpstr>DECISION TREES</vt:lpstr>
      <vt:lpstr>BOOSTING</vt:lpstr>
      <vt:lpstr>BOOSTING</vt:lpstr>
      <vt:lpstr>ADABOOST - ADAPTIVE BOOSTING</vt:lpstr>
      <vt:lpstr>GRADIENT BOOSTING</vt:lpstr>
      <vt:lpstr>eXtreme Gradient Boosting</vt:lpstr>
      <vt:lpstr>sklearn.ensemble.*</vt:lpstr>
      <vt:lpstr>LAB</vt:lpstr>
      <vt:lpstr>OTHER USES</vt:lpstr>
      <vt:lpstr>RANDOM FOREST FOR CLUSTERING</vt:lpstr>
      <vt:lpstr>ISOLATION FOREST FOR OUTLIER DETECTION</vt:lpstr>
      <vt:lpstr>DISCUSSION TIME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Ensembling with Decision Trees Wednesday 4th May 2016</dc:title>
  <cp:lastModifiedBy>Greg Baker</cp:lastModifiedBy>
  <cp:revision>21</cp:revision>
  <dcterms:modified xsi:type="dcterms:W3CDTF">2017-03-15T22:56:16Z</dcterms:modified>
</cp:coreProperties>
</file>